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9" r:id="rId5"/>
    <p:sldId id="260" r:id="rId6"/>
    <p:sldId id="257" r:id="rId7"/>
    <p:sldId id="261" r:id="rId8"/>
    <p:sldId id="262" r:id="rId9"/>
    <p:sldId id="265" r:id="rId10"/>
    <p:sldId id="264" r:id="rId11"/>
    <p:sldId id="263" r:id="rId12"/>
    <p:sldId id="258" r:id="rId13"/>
    <p:sldId id="266" r:id="rId14"/>
    <p:sldId id="267" r:id="rId15"/>
    <p:sldId id="273" r:id="rId16"/>
    <p:sldId id="275" r:id="rId17"/>
    <p:sldId id="274" r:id="rId18"/>
    <p:sldId id="276" r:id="rId19"/>
    <p:sldId id="277" r:id="rId20"/>
    <p:sldId id="268" r:id="rId21"/>
    <p:sldId id="279" r:id="rId22"/>
    <p:sldId id="278" r:id="rId23"/>
    <p:sldId id="280" r:id="rId24"/>
    <p:sldId id="281" r:id="rId25"/>
    <p:sldId id="285" r:id="rId26"/>
    <p:sldId id="286" r:id="rId27"/>
    <p:sldId id="282" r:id="rId28"/>
    <p:sldId id="283" r:id="rId29"/>
    <p:sldId id="288" r:id="rId30"/>
    <p:sldId id="289" r:id="rId31"/>
    <p:sldId id="284" r:id="rId32"/>
    <p:sldId id="287" r:id="rId33"/>
    <p:sldId id="290" r:id="rId34"/>
    <p:sldId id="293" r:id="rId35"/>
    <p:sldId id="291" r:id="rId36"/>
    <p:sldId id="292" r:id="rId37"/>
    <p:sldId id="349" r:id="rId38"/>
    <p:sldId id="294" r:id="rId39"/>
    <p:sldId id="295" r:id="rId40"/>
    <p:sldId id="296" r:id="rId41"/>
    <p:sldId id="298" r:id="rId42"/>
    <p:sldId id="299" r:id="rId43"/>
    <p:sldId id="300" r:id="rId44"/>
    <p:sldId id="302" r:id="rId45"/>
    <p:sldId id="297" r:id="rId46"/>
    <p:sldId id="303" r:id="rId47"/>
    <p:sldId id="305" r:id="rId48"/>
    <p:sldId id="304" r:id="rId49"/>
    <p:sldId id="350" r:id="rId50"/>
    <p:sldId id="306" r:id="rId51"/>
    <p:sldId id="309" r:id="rId52"/>
    <p:sldId id="310" r:id="rId53"/>
    <p:sldId id="311" r:id="rId54"/>
    <p:sldId id="312" r:id="rId55"/>
    <p:sldId id="313" r:id="rId56"/>
    <p:sldId id="316" r:id="rId57"/>
    <p:sldId id="315" r:id="rId58"/>
    <p:sldId id="314" r:id="rId59"/>
    <p:sldId id="317" r:id="rId60"/>
    <p:sldId id="318" r:id="rId61"/>
    <p:sldId id="319" r:id="rId62"/>
    <p:sldId id="320" r:id="rId63"/>
    <p:sldId id="321" r:id="rId64"/>
    <p:sldId id="322" r:id="rId65"/>
    <p:sldId id="337" r:id="rId66"/>
    <p:sldId id="323" r:id="rId67"/>
    <p:sldId id="324" r:id="rId68"/>
    <p:sldId id="307" r:id="rId69"/>
    <p:sldId id="325" r:id="rId70"/>
    <p:sldId id="327" r:id="rId71"/>
    <p:sldId id="328" r:id="rId72"/>
    <p:sldId id="326" r:id="rId73"/>
    <p:sldId id="329" r:id="rId74"/>
    <p:sldId id="331" r:id="rId75"/>
    <p:sldId id="330" r:id="rId76"/>
    <p:sldId id="333" r:id="rId77"/>
    <p:sldId id="334" r:id="rId78"/>
    <p:sldId id="335" r:id="rId79"/>
    <p:sldId id="336" r:id="rId80"/>
    <p:sldId id="332" r:id="rId81"/>
    <p:sldId id="338" r:id="rId82"/>
    <p:sldId id="339" r:id="rId83"/>
    <p:sldId id="343" r:id="rId84"/>
    <p:sldId id="340" r:id="rId85"/>
    <p:sldId id="342" r:id="rId86"/>
    <p:sldId id="347" r:id="rId87"/>
    <p:sldId id="348" r:id="rId88"/>
    <p:sldId id="353" r:id="rId89"/>
    <p:sldId id="356" r:id="rId90"/>
    <p:sldId id="358" r:id="rId91"/>
    <p:sldId id="357" r:id="rId92"/>
    <p:sldId id="355" r:id="rId93"/>
    <p:sldId id="352" r:id="rId94"/>
    <p:sldId id="360" r:id="rId95"/>
    <p:sldId id="359" r:id="rId96"/>
    <p:sldId id="361" r:id="rId97"/>
    <p:sldId id="362" r:id="rId98"/>
    <p:sldId id="363" r:id="rId99"/>
    <p:sldId id="364" r:id="rId100"/>
    <p:sldId id="365" r:id="rId101"/>
    <p:sldId id="366" r:id="rId102"/>
    <p:sldId id="370" r:id="rId103"/>
    <p:sldId id="371" r:id="rId104"/>
    <p:sldId id="372" r:id="rId105"/>
    <p:sldId id="367" r:id="rId106"/>
    <p:sldId id="368" r:id="rId107"/>
    <p:sldId id="308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FA86-AC56-4B5B-8194-50F66C3032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427A-F16D-4B4D-94B9-895D715B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s://en.wikipedia.org/wiki/Discone_anten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Antennihöpinää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Kaikenlaista antenneista ja muuta antenniasiaa</a:t>
            </a:r>
          </a:p>
          <a:p>
            <a:r>
              <a:rPr lang="fi-FI" dirty="0" smtClean="0"/>
              <a:t>Reino Talarmo</a:t>
            </a:r>
          </a:p>
          <a:p>
            <a:r>
              <a:rPr lang="fi-FI" dirty="0" smtClean="0"/>
              <a:t>OH3mA</a:t>
            </a:r>
          </a:p>
          <a:p>
            <a:r>
              <a:rPr lang="fi-FI" smtClean="0"/>
              <a:t>11.10.2023</a:t>
            </a:r>
            <a:r>
              <a:rPr lang="fi-FI" dirty="0" smtClean="0"/>
              <a:t>, (</a:t>
            </a:r>
            <a:r>
              <a:rPr lang="fi-FI" smtClean="0"/>
              <a:t>CC BY-SA </a:t>
            </a:r>
            <a:r>
              <a:rPr lang="fi-FI" dirty="0" smtClean="0"/>
              <a:t>4.0)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näkyminen, säteilykuvio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Dipolin osat </a:t>
            </a:r>
            <a:r>
              <a:rPr lang="fi-FI" dirty="0"/>
              <a:t>näkyvät leveämpänä pisteestä </a:t>
            </a:r>
            <a:r>
              <a:rPr lang="fi-FI" dirty="0" smtClean="0"/>
              <a:t>A kuin pisteestä B</a:t>
            </a:r>
          </a:p>
          <a:p>
            <a:r>
              <a:rPr lang="fi-FI" dirty="0" smtClean="0"/>
              <a:t>Säteilykuvio syntyy virtojen summana</a:t>
            </a:r>
            <a:br>
              <a:rPr lang="fi-FI" dirty="0" smtClean="0"/>
            </a:br>
            <a:r>
              <a:rPr lang="fi-FI" dirty="0" smtClean="0"/>
              <a:t>matkaerot (virran vaihe) huomioiden</a:t>
            </a:r>
            <a:br>
              <a:rPr lang="fi-FI" dirty="0" smtClean="0"/>
            </a:br>
            <a:r>
              <a:rPr lang="fi-FI" sz="1800" dirty="0" smtClean="0"/>
              <a:t>(virtojen projektiot)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80" y="2555407"/>
            <a:ext cx="3939881" cy="388653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27" y="3325094"/>
            <a:ext cx="2872989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72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21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perusosa on 80 m alueen puolenaallon </a:t>
            </a:r>
            <a:r>
              <a:rPr lang="fi-FI" dirty="0" err="1" smtClean="0"/>
              <a:t>dipoli</a:t>
            </a:r>
            <a:r>
              <a:rPr lang="fi-FI" dirty="0" smtClean="0"/>
              <a:t> pituus 40 m</a:t>
            </a:r>
          </a:p>
          <a:p>
            <a:r>
              <a:rPr lang="fi-FI" dirty="0"/>
              <a:t>Yleensä antenni on ripustettu vinoon, tässä noustaan ensin 1 m ja </a:t>
            </a:r>
            <a:br>
              <a:rPr lang="fi-FI" dirty="0"/>
            </a:br>
            <a:r>
              <a:rPr lang="fi-FI" dirty="0"/>
              <a:t>loppu nousee korotuskulman mukaan </a:t>
            </a:r>
            <a:endParaRPr lang="fi-FI" dirty="0" smtClean="0"/>
          </a:p>
          <a:p>
            <a:r>
              <a:rPr lang="fi-FI" dirty="0" smtClean="0"/>
              <a:t>Korotuskulmat </a:t>
            </a:r>
            <a:r>
              <a:rPr lang="fi-FI" dirty="0"/>
              <a:t>10, 20, 30, </a:t>
            </a:r>
            <a:r>
              <a:rPr lang="fi-FI" dirty="0" smtClean="0"/>
              <a:t>50, 60 </a:t>
            </a:r>
            <a:r>
              <a:rPr lang="fi-FI" dirty="0"/>
              <a:t>ja </a:t>
            </a:r>
            <a:r>
              <a:rPr lang="fi-FI" dirty="0" smtClean="0"/>
              <a:t>80 astetta</a:t>
            </a:r>
          </a:p>
          <a:p>
            <a:pPr lvl="1"/>
            <a:r>
              <a:rPr lang="fi-FI" sz="2000" dirty="0" smtClean="0"/>
              <a:t>10 astetta jättää antennin aika alas ja simulaattori voi antaa viitteellisen tuloksen</a:t>
            </a:r>
            <a:endParaRPr lang="en-US" sz="2000" dirty="0"/>
          </a:p>
          <a:p>
            <a:r>
              <a:rPr lang="fi-FI" dirty="0" smtClean="0"/>
              <a:t>21 MHz 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782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576"/>
            <a:ext cx="3048264" cy="278916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363576"/>
            <a:ext cx="3048264" cy="278916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3152738"/>
            <a:ext cx="3048264" cy="287298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3194651"/>
            <a:ext cx="3048264" cy="278916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2738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74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21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Säteilykuviot näyttivät hyviltä 21 MHz </a:t>
            </a:r>
            <a:r>
              <a:rPr lang="fi-FI" dirty="0" err="1" smtClean="0"/>
              <a:t>bandilla</a:t>
            </a:r>
            <a:r>
              <a:rPr lang="fi-FI" dirty="0" smtClean="0"/>
              <a:t>, mutta sovitus alempien </a:t>
            </a:r>
            <a:r>
              <a:rPr lang="fi-FI" dirty="0" err="1" smtClean="0"/>
              <a:t>bandien</a:t>
            </a:r>
            <a:r>
              <a:rPr lang="fi-FI" dirty="0" smtClean="0"/>
              <a:t> menetelmällä ei toimi</a:t>
            </a:r>
          </a:p>
          <a:p>
            <a:r>
              <a:rPr lang="fi-FI" dirty="0" smtClean="0"/>
              <a:t>Katsotaanpa sovitusta 2450, 200 ja 100 impedanssilla</a:t>
            </a:r>
          </a:p>
          <a:p>
            <a:r>
              <a:rPr lang="fi-FI" dirty="0" smtClean="0"/>
              <a:t>Ainakin tuolla antennin pituudella ollaan ihan metsässä tai puskassa</a:t>
            </a:r>
          </a:p>
          <a:p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0282"/>
            <a:ext cx="3040643" cy="231668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3867903"/>
            <a:ext cx="3033023" cy="230906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6" y="3867903"/>
            <a:ext cx="3048264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06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21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Sovitus näkyy olevan parhaimmillaan 100 </a:t>
            </a:r>
            <a:r>
              <a:rPr lang="el-GR" dirty="0" smtClean="0"/>
              <a:t>Ω</a:t>
            </a:r>
            <a:r>
              <a:rPr lang="fi-FI" dirty="0" smtClean="0"/>
              <a:t> </a:t>
            </a:r>
            <a:r>
              <a:rPr lang="fi-FI" dirty="0" err="1" smtClean="0"/>
              <a:t>impedansilla</a:t>
            </a:r>
            <a:endParaRPr lang="fi-FI" dirty="0" smtClean="0"/>
          </a:p>
          <a:p>
            <a:r>
              <a:rPr lang="fi-FI" dirty="0" smtClean="0"/>
              <a:t>Impedanssikuva kertoo tuon suoraan</a:t>
            </a:r>
            <a:endParaRPr lang="en-US" dirty="0" smtClean="0"/>
          </a:p>
          <a:p>
            <a:r>
              <a:rPr lang="fi-FI" dirty="0" smtClean="0"/>
              <a:t>Resonanssitaajuus on puolisen MHz alhaalla</a:t>
            </a:r>
          </a:p>
          <a:p>
            <a:r>
              <a:rPr lang="fi-FI" dirty="0" smtClean="0"/>
              <a:t>Tuon voisi korjata lyhentämällä antennia,</a:t>
            </a:r>
            <a:br>
              <a:rPr lang="fi-FI" dirty="0" smtClean="0"/>
            </a:br>
            <a:r>
              <a:rPr lang="fi-FI" dirty="0" smtClean="0"/>
              <a:t>pidennys on tehtävä aallonpituuksien perusteella</a:t>
            </a:r>
            <a:br>
              <a:rPr lang="fi-FI" dirty="0" smtClean="0"/>
            </a:br>
            <a:r>
              <a:rPr lang="fi-FI" dirty="0" smtClean="0"/>
              <a:t>ei antennin nykyisen pituuden mukaan</a:t>
            </a:r>
          </a:p>
          <a:p>
            <a:r>
              <a:rPr lang="fi-FI" dirty="0" smtClean="0"/>
              <a:t>Aallonpituus on 14,2 m ja niitä antenniin mahtuu</a:t>
            </a:r>
            <a:br>
              <a:rPr lang="fi-FI" dirty="0" smtClean="0"/>
            </a:br>
            <a:r>
              <a:rPr lang="fi-FI" dirty="0" smtClean="0"/>
              <a:t>2,82 kpl eli puolien aallonpituuksien yli 0,32 eli</a:t>
            </a:r>
            <a:br>
              <a:rPr lang="fi-FI" dirty="0" smtClean="0"/>
            </a:br>
            <a:r>
              <a:rPr lang="fi-FI" dirty="0" smtClean="0"/>
              <a:t>korjausta voisi olla -0,07 x 14,2 m = 1 m</a:t>
            </a:r>
            <a:br>
              <a:rPr lang="fi-FI" dirty="0" smtClean="0"/>
            </a:br>
            <a:endParaRPr lang="fi-FI" dirty="0" smtClean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57" y="3860282"/>
            <a:ext cx="304064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60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21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Katsotaanpa onnistuiko </a:t>
            </a:r>
            <a:r>
              <a:rPr lang="fi-FI" dirty="0" smtClean="0"/>
              <a:t>lyhennyslaskenta</a:t>
            </a:r>
          </a:p>
          <a:p>
            <a:r>
              <a:rPr lang="fi-FI" dirty="0" smtClean="0"/>
              <a:t>Kyllä tuntuu toimivan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78" y="2851579"/>
            <a:ext cx="304064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39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EFHW 18 – 30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Näillä taajuuksilla 40 m mittainen lanka on huonosti resonanssissa</a:t>
            </a:r>
          </a:p>
          <a:p>
            <a:r>
              <a:rPr lang="fi-FI" dirty="0" smtClean="0"/>
              <a:t>Katsotaan </a:t>
            </a:r>
            <a:r>
              <a:rPr lang="fi-FI" dirty="0" smtClean="0"/>
              <a:t>ensin millainen säteilykäsi </a:t>
            </a:r>
            <a:br>
              <a:rPr lang="fi-FI" dirty="0" smtClean="0"/>
            </a:br>
            <a:r>
              <a:rPr lang="fi-FI" dirty="0" smtClean="0"/>
              <a:t>10 m </a:t>
            </a:r>
            <a:r>
              <a:rPr lang="fi-FI" dirty="0" err="1" smtClean="0"/>
              <a:t>bandin</a:t>
            </a:r>
            <a:r>
              <a:rPr lang="fi-FI" dirty="0" smtClean="0"/>
              <a:t> suosta </a:t>
            </a:r>
            <a:r>
              <a:rPr lang="fi-FI" dirty="0" err="1" smtClean="0"/>
              <a:t>eiku</a:t>
            </a:r>
            <a:r>
              <a:rPr lang="fi-FI" dirty="0" smtClean="0"/>
              <a:t> langasta </a:t>
            </a:r>
            <a:r>
              <a:rPr lang="fi-FI" dirty="0" smtClean="0"/>
              <a:t>nousee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Ei paha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74" y="3387801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24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EFHW 18 – 30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Näillä taajuuksilla 40 m mittainen lanka on huonosti resonanssissa</a:t>
            </a:r>
          </a:p>
          <a:p>
            <a:r>
              <a:rPr lang="fi-FI" dirty="0" smtClean="0"/>
              <a:t>Pikemminkin </a:t>
            </a:r>
            <a:r>
              <a:rPr lang="fi-FI" dirty="0" err="1" smtClean="0"/>
              <a:t>bandit</a:t>
            </a:r>
            <a:r>
              <a:rPr lang="fi-FI" dirty="0" smtClean="0"/>
              <a:t> ovat lähellä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sarjaresonanssia </a:t>
            </a:r>
            <a:r>
              <a:rPr lang="fi-FI" dirty="0" smtClean="0"/>
              <a:t>eli pientä impedanssia </a:t>
            </a:r>
            <a:r>
              <a:rPr lang="fi-FI" dirty="0" smtClean="0"/>
              <a:t>x</a:t>
            </a:r>
          </a:p>
          <a:p>
            <a:r>
              <a:rPr lang="fi-FI" dirty="0" smtClean="0"/>
              <a:t>Katsotaan miten sovitus 50 </a:t>
            </a:r>
            <a:r>
              <a:rPr lang="el-GR" dirty="0" smtClean="0"/>
              <a:t>Ω</a:t>
            </a:r>
            <a:r>
              <a:rPr lang="fi-FI" dirty="0" smtClean="0"/>
              <a:t> impedanssiin</a:t>
            </a:r>
            <a:br>
              <a:rPr lang="fi-FI" dirty="0" smtClean="0"/>
            </a:br>
            <a:r>
              <a:rPr lang="fi-FI" dirty="0" smtClean="0"/>
              <a:t>sopii, vain 28 MHz on lähellä totuutta</a:t>
            </a:r>
          </a:p>
          <a:p>
            <a:endParaRPr lang="fi-FI" dirty="0"/>
          </a:p>
          <a:p>
            <a:r>
              <a:rPr lang="fi-FI" dirty="0" smtClean="0"/>
              <a:t>Taitaapa HF-alueen yläosa vaatia lisää</a:t>
            </a:r>
            <a:br>
              <a:rPr lang="fi-FI" dirty="0" smtClean="0"/>
            </a:br>
            <a:r>
              <a:rPr lang="fi-FI" dirty="0" smtClean="0"/>
              <a:t>tutkistelua… </a:t>
            </a:r>
            <a:endParaRPr lang="fi-FI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87" y="3675905"/>
            <a:ext cx="3040643" cy="2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51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 mielenkiinnosta!</a:t>
            </a:r>
            <a:endParaRPr lang="en-US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fi-FI" sz="10900" dirty="0" smtClean="0">
              <a:solidFill>
                <a:srgbClr val="C00000"/>
              </a:solidFill>
            </a:endParaRPr>
          </a:p>
          <a:p>
            <a:r>
              <a:rPr lang="fi-FI" sz="10900" dirty="0" smtClean="0">
                <a:solidFill>
                  <a:srgbClr val="C00000"/>
                </a:solidFill>
              </a:rPr>
              <a:t>Kysymyksiä?</a:t>
            </a:r>
          </a:p>
          <a:p>
            <a:endParaRPr lang="fi-FI" sz="4000" dirty="0" smtClean="0">
              <a:solidFill>
                <a:srgbClr val="C00000"/>
              </a:solidFill>
            </a:endParaRPr>
          </a:p>
          <a:p>
            <a:r>
              <a:rPr lang="fi-FI" sz="4000" dirty="0" smtClean="0">
                <a:solidFill>
                  <a:srgbClr val="00B0F0"/>
                </a:solidFill>
              </a:rPr>
              <a:t>Olen pyrkinyt tuottamaan materiaalin ilman PSIPUL menetelmää, OH3mA</a:t>
            </a:r>
            <a:r>
              <a:rPr lang="fi-FI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syöttäminen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Heinrich Hertz syötti </a:t>
            </a:r>
            <a:r>
              <a:rPr lang="fi-FI" dirty="0" err="1" smtClean="0"/>
              <a:t>dipolia</a:t>
            </a:r>
            <a:r>
              <a:rPr lang="fi-FI" dirty="0" smtClean="0"/>
              <a:t> keskeltä, huomaa pikkupallot keskellä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sz="1200" dirty="0"/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sz="1200" dirty="0" smtClean="0"/>
              <a:t>By </a:t>
            </a:r>
            <a:r>
              <a:rPr lang="fi-FI" sz="1200" dirty="0" err="1" smtClean="0"/>
              <a:t>Rollo</a:t>
            </a:r>
            <a:r>
              <a:rPr lang="fi-FI" sz="1200" dirty="0" smtClean="0"/>
              <a:t> </a:t>
            </a:r>
            <a:r>
              <a:rPr lang="fi-FI" sz="1200" dirty="0" err="1" smtClean="0"/>
              <a:t>Appleyard</a:t>
            </a:r>
            <a:r>
              <a:rPr lang="fi-FI" sz="1200" dirty="0" smtClean="0"/>
              <a:t> - </a:t>
            </a:r>
            <a:r>
              <a:rPr lang="fi-FI" sz="1200" dirty="0" err="1" smtClean="0"/>
              <a:t>Retrieved</a:t>
            </a:r>
            <a:r>
              <a:rPr lang="fi-FI" sz="1200" dirty="0" smtClean="0"/>
              <a:t> </a:t>
            </a:r>
            <a:r>
              <a:rPr lang="fi-FI" sz="1200" dirty="0" err="1" smtClean="0"/>
              <a:t>December</a:t>
            </a:r>
            <a:r>
              <a:rPr lang="fi-FI" sz="1200" dirty="0" smtClean="0"/>
              <a:t> 30, 2014 </a:t>
            </a:r>
            <a:r>
              <a:rPr lang="fi-FI" sz="1200" dirty="0" err="1" smtClean="0"/>
              <a:t>from</a:t>
            </a:r>
            <a:r>
              <a:rPr lang="fi-FI" sz="1200" dirty="0" smtClean="0"/>
              <a:t> </a:t>
            </a:r>
            <a:r>
              <a:rPr lang="fi-FI" sz="1200" dirty="0" err="1" smtClean="0"/>
              <a:t>Rollo</a:t>
            </a:r>
            <a:r>
              <a:rPr lang="fi-FI" sz="1200" dirty="0" smtClean="0"/>
              <a:t> </a:t>
            </a:r>
            <a:r>
              <a:rPr lang="fi-FI" sz="1200" dirty="0" err="1" smtClean="0"/>
              <a:t>Appleyard</a:t>
            </a:r>
            <a:r>
              <a:rPr lang="fi-FI" sz="1200" dirty="0" smtClean="0"/>
              <a:t>, &amp;</a:t>
            </a:r>
            <a:r>
              <a:rPr lang="fi-FI" sz="1200" dirty="0" err="1" smtClean="0"/>
              <a:t>quot;Pioneers</a:t>
            </a:r>
            <a:r>
              <a:rPr lang="fi-FI" sz="1200" dirty="0" smtClean="0"/>
              <a:t> of </a:t>
            </a:r>
            <a:r>
              <a:rPr lang="fi-FI" sz="1200" dirty="0" err="1" smtClean="0"/>
              <a:t>Electrical</a:t>
            </a:r>
            <a:r>
              <a:rPr lang="fi-FI" sz="1200" dirty="0" smtClean="0"/>
              <a:t> </a:t>
            </a:r>
            <a:r>
              <a:rPr lang="fi-FI" sz="1200" dirty="0" err="1" smtClean="0"/>
              <a:t>Communication</a:t>
            </a:r>
            <a:r>
              <a:rPr lang="fi-FI" sz="1200" dirty="0" smtClean="0"/>
              <a:t> 5: Heinrich Rudolf </a:t>
            </a:r>
            <a:r>
              <a:rPr lang="fi-FI" sz="1200" dirty="0" err="1" smtClean="0"/>
              <a:t>Hertz&amp;quot</a:t>
            </a:r>
            <a:r>
              <a:rPr lang="fi-FI" sz="1200" dirty="0" smtClean="0"/>
              <a:t>; in </a:t>
            </a:r>
            <a:r>
              <a:rPr lang="fi-FI" sz="1200" dirty="0" err="1" smtClean="0"/>
              <a:t>Electrical</a:t>
            </a:r>
            <a:r>
              <a:rPr lang="fi-FI" sz="1200" dirty="0" smtClean="0"/>
              <a:t> </a:t>
            </a:r>
            <a:r>
              <a:rPr lang="fi-FI" sz="1200" dirty="0" err="1" smtClean="0"/>
              <a:t>Communication</a:t>
            </a:r>
            <a:r>
              <a:rPr lang="fi-FI" sz="1200" dirty="0" smtClean="0"/>
              <a:t> magazine, International Standard Electric Corp., New York, Vol. 6, No. 2, October 1927, p. 66, </a:t>
            </a:r>
            <a:r>
              <a:rPr lang="fi-FI" sz="1200" dirty="0" err="1" smtClean="0"/>
              <a:t>fig</a:t>
            </a:r>
            <a:r>
              <a:rPr lang="fi-FI" sz="1200" dirty="0" smtClean="0"/>
              <a:t>. 3 on http://www.americanradiohistory.com, Public Domain, https://commons.wikimedia.org/w/index.php?curid=37579879</a:t>
            </a:r>
            <a:endParaRPr lang="fi-FI" sz="1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83" y="2818273"/>
            <a:ext cx="6912634" cy="11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syöttäminen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Heinrich Hertz syötti </a:t>
            </a:r>
            <a:r>
              <a:rPr lang="fi-FI" dirty="0" err="1" smtClean="0"/>
              <a:t>dipolia</a:t>
            </a:r>
            <a:r>
              <a:rPr lang="fi-FI" dirty="0" smtClean="0"/>
              <a:t> keskeltä kipinäinduktorilla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en-US" sz="1100" dirty="0" smtClean="0"/>
              <a:t>By Original version: </a:t>
            </a:r>
            <a:r>
              <a:rPr lang="en-US" sz="1100" dirty="0" err="1" smtClean="0"/>
              <a:t>DMGualtieriThis</a:t>
            </a:r>
            <a:r>
              <a:rPr lang="en-US" sz="1100" dirty="0" smtClean="0"/>
              <a:t> version: </a:t>
            </a:r>
            <a:r>
              <a:rPr lang="en-US" sz="1100" dirty="0" err="1" smtClean="0"/>
              <a:t>Chetvorno</a:t>
            </a:r>
            <a:r>
              <a:rPr lang="en-US" sz="1100" dirty="0" smtClean="0"/>
              <a:t> - From File:Hertz Transmitter </a:t>
            </a:r>
            <a:r>
              <a:rPr lang="en-US" sz="1100" dirty="0" err="1" smtClean="0"/>
              <a:t>Receiver.svg</a:t>
            </a:r>
            <a:r>
              <a:rPr lang="en-US" sz="1100" dirty="0" smtClean="0"/>
              <a:t>. Alterations to image: Changed labels to English, labeled individual parts, increased thickness of lines, cropped empty space, CC BY-SA 3.0, https://commons.wikimedia.org/w/index.php?curid=65941520</a:t>
            </a:r>
            <a:endParaRPr lang="en-US" sz="11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72" y="2315187"/>
            <a:ext cx="4412656" cy="31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vastinkytkentä perustaajuudella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Puolenaallon </a:t>
            </a:r>
            <a:r>
              <a:rPr lang="fi-FI" dirty="0" err="1" smtClean="0"/>
              <a:t>dipoli</a:t>
            </a:r>
            <a:r>
              <a:rPr lang="fi-FI" dirty="0" smtClean="0"/>
              <a:t> näkyy syöttöpisteestä sarjaresonanssipiirinä</a:t>
            </a:r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L</a:t>
            </a:r>
            <a:r>
              <a:rPr lang="fi-FI" dirty="0" err="1" smtClean="0"/>
              <a:t>ankadipolin</a:t>
            </a:r>
            <a:r>
              <a:rPr lang="fi-FI" dirty="0" smtClean="0"/>
              <a:t> komponenttien arvot ovat suuruusluokkaa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       R = 73 </a:t>
            </a:r>
            <a:r>
              <a:rPr lang="el-GR" dirty="0" smtClean="0"/>
              <a:t>Ω</a:t>
            </a:r>
            <a:r>
              <a:rPr lang="fi-FI" dirty="0" smtClean="0"/>
              <a:t>, </a:t>
            </a:r>
            <a:r>
              <a:rPr lang="el-GR" dirty="0" smtClean="0"/>
              <a:t>ω</a:t>
            </a:r>
            <a:r>
              <a:rPr lang="fi-FI" dirty="0" smtClean="0"/>
              <a:t>L = +j15*R ja </a:t>
            </a:r>
            <a:r>
              <a:rPr lang="el-GR" dirty="0" smtClean="0"/>
              <a:t>ω</a:t>
            </a:r>
            <a:r>
              <a:rPr lang="fi-FI" dirty="0" smtClean="0"/>
              <a:t>C = -j15*R</a:t>
            </a:r>
          </a:p>
          <a:p>
            <a:r>
              <a:rPr lang="fi-FI" dirty="0" smtClean="0"/>
              <a:t>Vastusta </a:t>
            </a:r>
            <a:r>
              <a:rPr lang="fi-FI" b="1" dirty="0" smtClean="0"/>
              <a:t>R</a:t>
            </a:r>
            <a:r>
              <a:rPr lang="fi-FI" dirty="0" smtClean="0"/>
              <a:t> kutsutaan säteilyvastukseksi. Siihen kuluva teho on antennista karkaava </a:t>
            </a:r>
            <a:r>
              <a:rPr lang="fi-FI" dirty="0" err="1" smtClean="0"/>
              <a:t>eiku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C00000"/>
                </a:solidFill>
              </a:rPr>
              <a:t>säteilevä</a:t>
            </a:r>
            <a:r>
              <a:rPr lang="fi-FI" dirty="0" smtClean="0"/>
              <a:t> teho.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52" y="2499597"/>
            <a:ext cx="6082534" cy="12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7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syöttömahdollisuuksia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OFD Offset Fed </a:t>
            </a:r>
            <a:r>
              <a:rPr lang="fi-FI" dirty="0" err="1" smtClean="0"/>
              <a:t>Dipole</a:t>
            </a:r>
            <a:r>
              <a:rPr lang="fi-FI" dirty="0" smtClean="0"/>
              <a:t> (epäkeskisesti syötetty </a:t>
            </a:r>
            <a:r>
              <a:rPr lang="fi-FI" dirty="0" err="1" smtClean="0"/>
              <a:t>dipoli</a:t>
            </a:r>
            <a:r>
              <a:rPr lang="fi-FI" dirty="0" smtClean="0"/>
              <a:t>), ei </a:t>
            </a:r>
            <a:r>
              <a:rPr lang="fi-FI" dirty="0" err="1" smtClean="0"/>
              <a:t>balunia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                   </a:t>
            </a:r>
            <a:r>
              <a:rPr lang="fi-FI" dirty="0" err="1" smtClean="0"/>
              <a:t>Zinl</a:t>
            </a:r>
            <a:r>
              <a:rPr lang="fi-FI" dirty="0" smtClean="0"/>
              <a:t> = </a:t>
            </a:r>
            <a:r>
              <a:rPr lang="fi-FI" dirty="0"/>
              <a:t>118 – </a:t>
            </a:r>
            <a:r>
              <a:rPr lang="fi-FI" dirty="0" smtClean="0"/>
              <a:t>j23,8 (pitkä)        </a:t>
            </a:r>
            <a:r>
              <a:rPr lang="fi-FI" dirty="0" err="1" smtClean="0"/>
              <a:t>Zinp</a:t>
            </a:r>
            <a:r>
              <a:rPr lang="fi-FI" dirty="0" smtClean="0"/>
              <a:t> = 131 – j10 (lyhyt)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Syöttöjohdon yhteismuodon virta vaippa pitkässä vai lyhyessä haarassa vaikuttaa impedanssiin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97" y="2912514"/>
            <a:ext cx="3048264" cy="28272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66" y="2912514"/>
            <a:ext cx="3048264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säteilykuvio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Vertikaalisäteily sininen</a:t>
            </a:r>
          </a:p>
          <a:p>
            <a:r>
              <a:rPr lang="fi-FI" dirty="0" smtClean="0"/>
              <a:t>Horisontaalisäteily 30 asteen </a:t>
            </a:r>
            <a:br>
              <a:rPr lang="fi-FI" dirty="0" smtClean="0"/>
            </a:br>
            <a:r>
              <a:rPr lang="fi-FI" dirty="0" smtClean="0"/>
              <a:t>kulmassa punainen</a:t>
            </a:r>
          </a:p>
          <a:p>
            <a:r>
              <a:rPr lang="fi-FI" dirty="0" smtClean="0"/>
              <a:t>”Pieni” vääristymä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61" y="1825625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säteilykuvio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Langan poikittaissuuntaan</a:t>
            </a:r>
          </a:p>
          <a:p>
            <a:r>
              <a:rPr lang="fi-FI" dirty="0" smtClean="0"/>
              <a:t>Vertikaalisäteily sininen</a:t>
            </a:r>
          </a:p>
          <a:p>
            <a:r>
              <a:rPr lang="fi-FI" dirty="0" smtClean="0"/>
              <a:t>Horisontaalisäteily punainen</a:t>
            </a:r>
          </a:p>
          <a:p>
            <a:r>
              <a:rPr lang="fi-FI" dirty="0" smtClean="0"/>
              <a:t>Summasäteily vihreä</a:t>
            </a:r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                                                        Vaippa lyhyt puoli    Vaippa pitkä puoli   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29" y="1825624"/>
            <a:ext cx="2872989" cy="287298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59" y="1825625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5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säteilykuvio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Lähes langan suuntaan</a:t>
            </a:r>
          </a:p>
          <a:p>
            <a:r>
              <a:rPr lang="fi-FI" dirty="0" smtClean="0"/>
              <a:t>Vertikaalisäteily sininen</a:t>
            </a:r>
          </a:p>
          <a:p>
            <a:r>
              <a:rPr lang="fi-FI" dirty="0" smtClean="0"/>
              <a:t>Horisontaalisäteily punainen</a:t>
            </a:r>
          </a:p>
          <a:p>
            <a:r>
              <a:rPr lang="fi-FI" dirty="0" smtClean="0"/>
              <a:t>Pieni vääristymä</a:t>
            </a:r>
          </a:p>
          <a:p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                                                        Vaippa lyhyt puoli    Vaippa pitkä puoli   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30" y="1825625"/>
            <a:ext cx="2872989" cy="287298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60" y="1825625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SWR</a:t>
            </a:r>
          </a:p>
          <a:p>
            <a:r>
              <a:rPr lang="fi-FI" dirty="0" smtClean="0"/>
              <a:t>Vaipan kytkennällä</a:t>
            </a:r>
            <a:br>
              <a:rPr lang="fi-FI" dirty="0" smtClean="0"/>
            </a:br>
            <a:r>
              <a:rPr lang="fi-FI" dirty="0" smtClean="0"/>
              <a:t>hieman vaikutusta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                                                       Vaippa lyhyt puoli    Vaippa pitkä puoli   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67" y="1825625"/>
            <a:ext cx="3010161" cy="233954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34" y="1825625"/>
            <a:ext cx="3010161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Ei </a:t>
            </a:r>
            <a:r>
              <a:rPr lang="fi-FI" dirty="0" err="1" smtClean="0"/>
              <a:t>Balunia</a:t>
            </a:r>
            <a:endParaRPr lang="fi-FI" dirty="0" smtClean="0"/>
          </a:p>
          <a:p>
            <a:r>
              <a:rPr lang="fi-FI" dirty="0" smtClean="0"/>
              <a:t>SWR / impedanssi</a:t>
            </a:r>
          </a:p>
          <a:p>
            <a:r>
              <a:rPr lang="fi-FI" dirty="0" smtClean="0"/>
              <a:t>Vaipan kytkennällä</a:t>
            </a:r>
            <a:br>
              <a:rPr lang="fi-FI" dirty="0" smtClean="0"/>
            </a:br>
            <a:r>
              <a:rPr lang="fi-FI" dirty="0" smtClean="0"/>
              <a:t>hieman vaikutusta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Vaippa lyhyt puoli punertava</a:t>
            </a:r>
          </a:p>
          <a:p>
            <a:r>
              <a:rPr lang="fi-FI" dirty="0" smtClean="0"/>
              <a:t>Vaippa pitkä puoli sininen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59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Asialistaa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Dipoli</a:t>
            </a:r>
          </a:p>
          <a:p>
            <a:r>
              <a:rPr lang="fi-FI" dirty="0" smtClean="0"/>
              <a:t>OFD</a:t>
            </a:r>
          </a:p>
          <a:p>
            <a:r>
              <a:rPr lang="fi-FI" dirty="0" smtClean="0"/>
              <a:t>Aito </a:t>
            </a:r>
            <a:r>
              <a:rPr lang="fi-FI" dirty="0" err="1" smtClean="0"/>
              <a:t>Windomi</a:t>
            </a:r>
            <a:endParaRPr lang="fi-FI" dirty="0" smtClean="0"/>
          </a:p>
          <a:p>
            <a:r>
              <a:rPr lang="fi-FI" dirty="0" smtClean="0"/>
              <a:t>J-</a:t>
            </a:r>
            <a:r>
              <a:rPr lang="fi-FI" dirty="0" err="1" smtClean="0"/>
              <a:t>pole</a:t>
            </a:r>
            <a:r>
              <a:rPr lang="fi-FI" dirty="0" smtClean="0"/>
              <a:t>, </a:t>
            </a:r>
            <a:r>
              <a:rPr lang="fi-FI" dirty="0" err="1" smtClean="0"/>
              <a:t>Zepp</a:t>
            </a:r>
            <a:endParaRPr lang="fi-FI" dirty="0" smtClean="0"/>
          </a:p>
          <a:p>
            <a:r>
              <a:rPr lang="fi-FI" dirty="0" smtClean="0"/>
              <a:t>EFHWD</a:t>
            </a:r>
          </a:p>
          <a:p>
            <a:r>
              <a:rPr lang="fi-FI" dirty="0" smtClean="0"/>
              <a:t>Monialueantennit</a:t>
            </a:r>
          </a:p>
          <a:p>
            <a:r>
              <a:rPr lang="fi-FI" dirty="0" smtClean="0"/>
              <a:t>tai sitten jotain muuta</a:t>
            </a:r>
          </a:p>
          <a:p>
            <a:r>
              <a:rPr lang="fi-FI" dirty="0" smtClean="0"/>
              <a:t> Varoitus: </a:t>
            </a:r>
            <a:r>
              <a:rPr lang="fi-FI" dirty="0" smtClean="0">
                <a:solidFill>
                  <a:srgbClr val="C00000"/>
                </a:solidFill>
              </a:rPr>
              <a:t>Materiaali saattaa sisältää T3-tason tekniikkaa!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syöttömahdollisuuksia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OFD Offset Fed </a:t>
            </a:r>
            <a:r>
              <a:rPr lang="fi-FI" dirty="0" err="1" smtClean="0"/>
              <a:t>Dipole</a:t>
            </a:r>
            <a:r>
              <a:rPr lang="fi-FI" dirty="0" smtClean="0"/>
              <a:t> (epäkeskisesti syötetty </a:t>
            </a:r>
            <a:r>
              <a:rPr lang="fi-FI" dirty="0" err="1" smtClean="0"/>
              <a:t>dipoli</a:t>
            </a:r>
            <a:r>
              <a:rPr lang="fi-FI" dirty="0" smtClean="0"/>
              <a:t>), </a:t>
            </a:r>
            <a:r>
              <a:rPr lang="fi-FI" dirty="0" err="1" smtClean="0"/>
              <a:t>baluni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                   </a:t>
            </a:r>
            <a:r>
              <a:rPr lang="fi-FI" dirty="0" err="1" smtClean="0"/>
              <a:t>Zin</a:t>
            </a:r>
            <a:r>
              <a:rPr lang="fi-FI" dirty="0" smtClean="0"/>
              <a:t> 122 + j16,3 (pitkä)          </a:t>
            </a:r>
            <a:r>
              <a:rPr lang="fi-FI" dirty="0" err="1" smtClean="0"/>
              <a:t>Zin</a:t>
            </a:r>
            <a:r>
              <a:rPr lang="fi-FI" dirty="0" smtClean="0"/>
              <a:t>  121 + j12,7 (lyhyt)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err="1" smtClean="0"/>
              <a:t>Balunin</a:t>
            </a:r>
            <a:r>
              <a:rPr lang="fi-FI" sz="2000" dirty="0" smtClean="0"/>
              <a:t> lisääminen antennin syöttöpisteeseen korjaa tilanteen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13" y="2912514"/>
            <a:ext cx="3132091" cy="297205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63" y="2912514"/>
            <a:ext cx="3132091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sovitus, </a:t>
            </a:r>
            <a:r>
              <a:rPr lang="fi-FI" dirty="0" err="1" smtClean="0"/>
              <a:t>baluni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Virtabaluni</a:t>
            </a:r>
            <a:r>
              <a:rPr lang="fi-FI" dirty="0" smtClean="0"/>
              <a:t> syöttöpisteessä</a:t>
            </a:r>
          </a:p>
          <a:p>
            <a:r>
              <a:rPr lang="fi-FI" dirty="0" smtClean="0"/>
              <a:t>SWR / </a:t>
            </a:r>
            <a:r>
              <a:rPr lang="fi-FI" dirty="0"/>
              <a:t>impedanssi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Vaipan kytkennällä ei juuri</a:t>
            </a:r>
            <a:br>
              <a:rPr lang="fi-FI" dirty="0" smtClean="0"/>
            </a:br>
            <a:r>
              <a:rPr lang="fi-FI" dirty="0" smtClean="0"/>
              <a:t>vaikutusta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  <a:p>
            <a:r>
              <a:rPr lang="fi-FI" dirty="0" smtClean="0"/>
              <a:t>Vaippa lyhyt puoli punertava</a:t>
            </a:r>
          </a:p>
          <a:p>
            <a:r>
              <a:rPr lang="fi-FI" dirty="0" smtClean="0"/>
              <a:t>Vaippa pitkä puoli sininen</a:t>
            </a:r>
          </a:p>
          <a:p>
            <a:r>
              <a:rPr lang="fi-FI" dirty="0" smtClean="0"/>
              <a:t>Huomaa </a:t>
            </a:r>
            <a:r>
              <a:rPr lang="fi-FI" dirty="0" err="1" smtClean="0"/>
              <a:t>rigi</a:t>
            </a:r>
            <a:r>
              <a:rPr lang="fi-FI" dirty="0" smtClean="0"/>
              <a:t> maadoitettu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63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4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</a:t>
            </a:r>
            <a:r>
              <a:rPr lang="fi-FI" dirty="0" err="1" smtClean="0"/>
              <a:t>rigibaluni</a:t>
            </a:r>
            <a:r>
              <a:rPr lang="fi-FI" dirty="0" smtClean="0"/>
              <a:t> 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Virtabaluni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C00000"/>
                </a:solidFill>
              </a:rPr>
              <a:t>rigin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 smtClean="0"/>
              <a:t>päässä</a:t>
            </a:r>
          </a:p>
          <a:p>
            <a:r>
              <a:rPr lang="fi-FI" dirty="0"/>
              <a:t>SWR kamala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Vaipan kytkennällä</a:t>
            </a:r>
            <a:br>
              <a:rPr lang="fi-FI" dirty="0" smtClean="0"/>
            </a:br>
            <a:r>
              <a:rPr lang="fi-FI" dirty="0" smtClean="0"/>
              <a:t>vaikutusta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3,0</a:t>
            </a:r>
            <a:r>
              <a:rPr lang="fi-FI" dirty="0" smtClean="0"/>
              <a:t> – 3,9 MHz                             Vaippa lyhyt puoli     Vaippa pitkä puoli </a:t>
            </a:r>
          </a:p>
          <a:p>
            <a:r>
              <a:rPr lang="fi-FI" dirty="0" err="1" smtClean="0"/>
              <a:t>Balunin</a:t>
            </a:r>
            <a:r>
              <a:rPr lang="fi-FI" dirty="0" smtClean="0"/>
              <a:t> paikalla on merkitystä!  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45" y="1825625"/>
            <a:ext cx="3002540" cy="233192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84" y="1825625"/>
            <a:ext cx="3010161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OFD epäsymmetrinen 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Virtabaluni</a:t>
            </a:r>
            <a:r>
              <a:rPr lang="fi-FI" dirty="0" smtClean="0"/>
              <a:t> </a:t>
            </a:r>
            <a:r>
              <a:rPr lang="fi-FI" dirty="0" err="1" smtClean="0"/>
              <a:t>rigissä</a:t>
            </a:r>
            <a:r>
              <a:rPr lang="fi-FI" dirty="0" smtClean="0"/>
              <a:t> (alapäässä)</a:t>
            </a:r>
          </a:p>
          <a:p>
            <a:r>
              <a:rPr lang="fi-FI" dirty="0" smtClean="0"/>
              <a:t>SWR / </a:t>
            </a:r>
            <a:r>
              <a:rPr lang="fi-FI" dirty="0"/>
              <a:t>impedanssi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Vaipan kytkennällä raju</a:t>
            </a:r>
            <a:br>
              <a:rPr lang="fi-FI" dirty="0" smtClean="0"/>
            </a:br>
            <a:r>
              <a:rPr lang="fi-FI" dirty="0" smtClean="0"/>
              <a:t>vaikutus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  <a:p>
            <a:r>
              <a:rPr lang="fi-FI" dirty="0" smtClean="0"/>
              <a:t>Vaippa lyhyt puoli punertava</a:t>
            </a:r>
          </a:p>
          <a:p>
            <a:r>
              <a:rPr lang="fi-FI" dirty="0" smtClean="0"/>
              <a:t>Vaippa pitkä puoli sininen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35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1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syöttömahdollisuuksia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(epäkeskisesti yhdellä langalla syötetty </a:t>
            </a:r>
            <a:r>
              <a:rPr lang="fi-FI" dirty="0" err="1" smtClean="0"/>
              <a:t>dipoli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fi-FI" dirty="0" smtClean="0"/>
              <a:t> 	</a:t>
            </a:r>
            <a:r>
              <a:rPr lang="fi-FI" dirty="0" err="1" smtClean="0"/>
              <a:t>Windom</a:t>
            </a:r>
            <a:r>
              <a:rPr lang="fi-FI" dirty="0" smtClean="0"/>
              <a:t>                      OFD pitkähaara                 OFD lyhyt haara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1" y="2998776"/>
            <a:ext cx="3048264" cy="28272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18" y="2998778"/>
            <a:ext cx="3048264" cy="282726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5" y="2998777"/>
            <a:ext cx="3048264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1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Aito </a:t>
            </a:r>
            <a:r>
              <a:rPr lang="fi-FI" dirty="0" err="1"/>
              <a:t>Windom</a:t>
            </a:r>
            <a:r>
              <a:rPr lang="fi-FI" dirty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Syöttöpiste </a:t>
            </a:r>
            <a:r>
              <a:rPr lang="fi-FI" dirty="0" smtClean="0"/>
              <a:t>0,1 </a:t>
            </a:r>
            <a:r>
              <a:rPr lang="fi-FI" dirty="0"/>
              <a:t>pituudesta</a:t>
            </a:r>
          </a:p>
          <a:p>
            <a:r>
              <a:rPr lang="fi-FI" dirty="0" smtClean="0"/>
              <a:t>SWR / impedanssi </a:t>
            </a:r>
            <a:r>
              <a:rPr lang="fi-FI" dirty="0"/>
              <a:t>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01" y="1825625"/>
            <a:ext cx="3017782" cy="2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Aito </a:t>
            </a:r>
            <a:r>
              <a:rPr lang="fi-FI" dirty="0" err="1"/>
              <a:t>Windom</a:t>
            </a:r>
            <a:r>
              <a:rPr lang="fi-FI" dirty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Syöttöpiste 0,1 pituudesta</a:t>
            </a:r>
          </a:p>
          <a:p>
            <a:r>
              <a:rPr lang="fi-FI" dirty="0" smtClean="0"/>
              <a:t>SWR / </a:t>
            </a:r>
            <a:r>
              <a:rPr lang="fi-FI" dirty="0"/>
              <a:t>impedanssi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  <a:p>
            <a:r>
              <a:rPr lang="fi-FI" dirty="0" smtClean="0"/>
              <a:t>Nyt 100 </a:t>
            </a:r>
            <a:r>
              <a:rPr lang="el-GR" dirty="0" smtClean="0"/>
              <a:t>Ω</a:t>
            </a:r>
            <a:r>
              <a:rPr lang="fi-FI" dirty="0" smtClean="0"/>
              <a:t> olisi parempi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28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6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Syöttöpiste 0,33 pituudesta</a:t>
            </a:r>
          </a:p>
          <a:p>
            <a:r>
              <a:rPr lang="fi-FI" dirty="0" smtClean="0"/>
              <a:t>SWR (200 </a:t>
            </a:r>
            <a:r>
              <a:rPr lang="el-GR" dirty="0" smtClean="0"/>
              <a:t>Ω</a:t>
            </a:r>
            <a:r>
              <a:rPr lang="fi-FI" dirty="0" smtClean="0"/>
              <a:t>)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87" y="1825625"/>
            <a:ext cx="3010161" cy="2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Aito </a:t>
            </a:r>
            <a:r>
              <a:rPr lang="fi-FI" dirty="0" err="1"/>
              <a:t>Windom</a:t>
            </a:r>
            <a:r>
              <a:rPr lang="fi-FI" dirty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Syöttöpiste </a:t>
            </a:r>
            <a:r>
              <a:rPr lang="fi-FI" dirty="0" smtClean="0"/>
              <a:t>0,33 </a:t>
            </a:r>
            <a:r>
              <a:rPr lang="fi-FI" dirty="0"/>
              <a:t>pituudesta</a:t>
            </a:r>
          </a:p>
          <a:p>
            <a:r>
              <a:rPr lang="fi-FI" dirty="0" smtClean="0"/>
              <a:t>SWR / impedanssi (200 </a:t>
            </a:r>
            <a:r>
              <a:rPr lang="el-GR" dirty="0" smtClean="0"/>
              <a:t>Ω</a:t>
            </a:r>
            <a:r>
              <a:rPr lang="fi-FI" dirty="0" smtClean="0"/>
              <a:t>)</a:t>
            </a:r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  <a:p>
            <a:r>
              <a:rPr lang="fi-FI" dirty="0" smtClean="0"/>
              <a:t>Sovitus 300 - 400 </a:t>
            </a:r>
            <a:r>
              <a:rPr lang="el-GR" dirty="0" smtClean="0"/>
              <a:t>Ω</a:t>
            </a:r>
            <a:r>
              <a:rPr lang="fi-FI" dirty="0" smtClean="0"/>
              <a:t> olisi</a:t>
            </a:r>
            <a:br>
              <a:rPr lang="fi-FI" dirty="0" smtClean="0"/>
            </a:br>
            <a:r>
              <a:rPr lang="fi-FI" dirty="0" smtClean="0"/>
              <a:t>parempi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50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Syöttöpiste 0,4 pituudesta</a:t>
            </a:r>
          </a:p>
          <a:p>
            <a:r>
              <a:rPr lang="fi-FI" dirty="0"/>
              <a:t>SWR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13" y="1825625"/>
            <a:ext cx="304826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Antennien äiti, </a:t>
            </a:r>
            <a:r>
              <a:rPr lang="fi-FI" dirty="0" err="1" smtClean="0"/>
              <a:t>dipoli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Dipoli on langanpätkä</a:t>
            </a:r>
          </a:p>
          <a:p>
            <a:endParaRPr lang="en-US" sz="24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17" y="3375905"/>
            <a:ext cx="3528366" cy="265961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17" y="3375905"/>
            <a:ext cx="3528366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Aito </a:t>
            </a:r>
            <a:r>
              <a:rPr lang="fi-FI" dirty="0" err="1"/>
              <a:t>Windom</a:t>
            </a:r>
            <a:r>
              <a:rPr lang="fi-FI" dirty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Syöttöpiste </a:t>
            </a:r>
            <a:r>
              <a:rPr lang="fi-FI" dirty="0" smtClean="0"/>
              <a:t>0,4 </a:t>
            </a:r>
            <a:r>
              <a:rPr lang="fi-FI" dirty="0"/>
              <a:t>pituudesta</a:t>
            </a:r>
          </a:p>
          <a:p>
            <a:r>
              <a:rPr lang="fi-FI" dirty="0" smtClean="0"/>
              <a:t>SWR / </a:t>
            </a:r>
            <a:r>
              <a:rPr lang="fi-FI" dirty="0"/>
              <a:t>impedanssi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73" y="1822450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4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Syöttöpiste 0,25 pituudesta</a:t>
            </a:r>
          </a:p>
          <a:p>
            <a:r>
              <a:rPr lang="fi-FI" dirty="0"/>
              <a:t>SWR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5" y="1825625"/>
            <a:ext cx="3002540" cy="2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Aito </a:t>
            </a:r>
            <a:r>
              <a:rPr lang="fi-FI" dirty="0" err="1"/>
              <a:t>Windom</a:t>
            </a:r>
            <a:r>
              <a:rPr lang="fi-FI" dirty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Syöttöpiste </a:t>
            </a:r>
            <a:r>
              <a:rPr lang="fi-FI" dirty="0" smtClean="0"/>
              <a:t>0,25 </a:t>
            </a:r>
            <a:r>
              <a:rPr lang="fi-FI" dirty="0"/>
              <a:t>pituudesta</a:t>
            </a:r>
          </a:p>
          <a:p>
            <a:r>
              <a:rPr lang="fi-FI" dirty="0" smtClean="0"/>
              <a:t>SWR / </a:t>
            </a:r>
            <a:r>
              <a:rPr lang="fi-FI" dirty="0"/>
              <a:t>impedanssi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Syöttöjohto neljännes-</a:t>
            </a:r>
            <a:br>
              <a:rPr lang="fi-FI" dirty="0" smtClean="0"/>
            </a:br>
            <a:r>
              <a:rPr lang="fi-FI" dirty="0" smtClean="0"/>
              <a:t>aallon pituinen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30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8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syöttömahdollisuuksia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(epäkeskisesti yhdellä langalla syötetty </a:t>
            </a:r>
            <a:r>
              <a:rPr lang="fi-FI" dirty="0" err="1" smtClean="0"/>
              <a:t>dipoli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fi-FI" dirty="0" smtClean="0"/>
              <a:t> 	37%                    25%                         10%                             0%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8387"/>
            <a:ext cx="3048264" cy="282726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4" y="2938387"/>
            <a:ext cx="3048264" cy="282726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11" y="2938388"/>
            <a:ext cx="3048264" cy="282726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6" y="2938389"/>
            <a:ext cx="3048264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syöttömahdollisuuksia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(epäkeskisesti yhdellä langalla syötetty </a:t>
            </a:r>
            <a:r>
              <a:rPr lang="fi-FI" dirty="0" err="1" smtClean="0"/>
              <a:t>dipoli</a:t>
            </a:r>
            <a:r>
              <a:rPr lang="fi-FI" dirty="0"/>
              <a:t>) (200 </a:t>
            </a:r>
            <a:r>
              <a:rPr lang="el-GR" dirty="0"/>
              <a:t>Ω</a:t>
            </a:r>
            <a:r>
              <a:rPr lang="fi-FI" dirty="0"/>
              <a:t>)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	0%                        10%                          25%                             37%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Vaakaosuus ½ aallonpituutta ja syöttöjohto ¼ aallonpituutta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1" y="3140923"/>
            <a:ext cx="2709336" cy="210573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90" y="3140922"/>
            <a:ext cx="2695486" cy="208287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00" y="3140922"/>
            <a:ext cx="2734008" cy="210573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44" y="3141838"/>
            <a:ext cx="2700510" cy="20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1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Aito </a:t>
            </a:r>
            <a:r>
              <a:rPr lang="fi-FI" dirty="0" err="1"/>
              <a:t>Windom</a:t>
            </a:r>
            <a:r>
              <a:rPr lang="fi-FI" dirty="0"/>
              <a:t> yksilankasyöttö, sovitus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Syöttöpiste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0, 0,1, 0,25, 0,33 ja 0,4</a:t>
            </a:r>
            <a:br>
              <a:rPr lang="fi-FI" dirty="0" smtClean="0"/>
            </a:br>
            <a:r>
              <a:rPr lang="fi-FI" dirty="0" smtClean="0"/>
              <a:t>pituudesta ( 0 on päästä )</a:t>
            </a:r>
            <a:endParaRPr lang="fi-FI" dirty="0"/>
          </a:p>
          <a:p>
            <a:r>
              <a:rPr lang="fi-FI" dirty="0" smtClean="0"/>
              <a:t>SWR / impedanssi @200</a:t>
            </a:r>
            <a:r>
              <a:rPr lang="el-GR" dirty="0" smtClean="0"/>
              <a:t>Ω</a:t>
            </a:r>
            <a:endParaRPr lang="fi-FI" dirty="0" smtClean="0"/>
          </a:p>
          <a:p>
            <a:r>
              <a:rPr lang="fi-FI" dirty="0" smtClean="0">
                <a:solidFill>
                  <a:srgbClr val="C00000"/>
                </a:solidFill>
              </a:rPr>
              <a:t>Syöttöjohto neljännes-</a:t>
            </a:r>
            <a:br>
              <a:rPr lang="fi-FI" dirty="0" smtClean="0">
                <a:solidFill>
                  <a:srgbClr val="C00000"/>
                </a:solidFill>
              </a:rPr>
            </a:br>
            <a:r>
              <a:rPr lang="fi-FI" dirty="0" smtClean="0">
                <a:solidFill>
                  <a:srgbClr val="C00000"/>
                </a:solidFill>
              </a:rPr>
              <a:t>aallon pituinen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6" y="1825625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L-antenni on aito </a:t>
            </a:r>
            <a:r>
              <a:rPr lang="fi-FI" dirty="0" err="1" smtClean="0"/>
              <a:t>Windom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päästä syötettynä, kun </a:t>
            </a:r>
            <a:br>
              <a:rPr lang="fi-FI" dirty="0" smtClean="0"/>
            </a:br>
            <a:r>
              <a:rPr lang="fi-FI" dirty="0" smtClean="0"/>
              <a:t>vaakaosuus on puoli</a:t>
            </a:r>
            <a:br>
              <a:rPr lang="fi-FI" dirty="0" smtClean="0"/>
            </a:br>
            <a:r>
              <a:rPr lang="fi-FI" dirty="0" smtClean="0"/>
              <a:t>aallonpituutta, syöttö</a:t>
            </a:r>
            <a:br>
              <a:rPr lang="fi-FI" dirty="0" smtClean="0"/>
            </a:br>
            <a:r>
              <a:rPr lang="fi-FI" dirty="0" smtClean="0"/>
              <a:t>neljännesaallon mittainen</a:t>
            </a:r>
            <a:endParaRPr lang="en-US" dirty="0"/>
          </a:p>
          <a:p>
            <a:r>
              <a:rPr lang="fi-FI" dirty="0" smtClean="0"/>
              <a:t>Saman langan voi ripustaa</a:t>
            </a:r>
            <a:br>
              <a:rPr lang="fi-FI" dirty="0" smtClean="0"/>
            </a:br>
            <a:r>
              <a:rPr lang="fi-FI" dirty="0" smtClean="0"/>
              <a:t>1/8 aallonpituuden korkeudelle</a:t>
            </a:r>
            <a:br>
              <a:rPr lang="fi-FI" dirty="0" smtClean="0"/>
            </a:br>
            <a:r>
              <a:rPr lang="fi-FI" dirty="0" smtClean="0"/>
              <a:t>ja vaakaosuus on silloin </a:t>
            </a:r>
            <a:br>
              <a:rPr lang="fi-FI" dirty="0" smtClean="0"/>
            </a:br>
            <a:r>
              <a:rPr lang="fi-FI" dirty="0" smtClean="0"/>
              <a:t>5/8 </a:t>
            </a:r>
            <a:r>
              <a:rPr lang="en-US" dirty="0" err="1" smtClean="0"/>
              <a:t>aallonpituutta</a:t>
            </a:r>
            <a:r>
              <a:rPr lang="en-US" dirty="0" smtClean="0"/>
              <a:t> ja </a:t>
            </a:r>
            <a:r>
              <a:rPr lang="en-US" dirty="0" err="1" smtClean="0"/>
              <a:t>syöttö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johto</a:t>
            </a:r>
            <a:r>
              <a:rPr lang="en-US" dirty="0" smtClean="0"/>
              <a:t> 1/8 </a:t>
            </a:r>
            <a:r>
              <a:rPr lang="en-US" dirty="0" err="1" smtClean="0"/>
              <a:t>aallonpituutta</a:t>
            </a: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25" y="3606245"/>
            <a:ext cx="2994920" cy="233192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25" y="1199233"/>
            <a:ext cx="3010161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9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Windom</a:t>
            </a:r>
            <a:r>
              <a:rPr lang="fi-FI" dirty="0" smtClean="0"/>
              <a:t> ½ aallonpituutta ja</a:t>
            </a:r>
            <a:br>
              <a:rPr lang="fi-FI" dirty="0" smtClean="0"/>
            </a:br>
            <a:r>
              <a:rPr lang="fi-FI" dirty="0" smtClean="0"/>
              <a:t>syöttöjohto ¼ aallonpituutta (</a:t>
            </a:r>
            <a:r>
              <a:rPr lang="fi-FI" dirty="0" err="1" smtClean="0"/>
              <a:t>pun</a:t>
            </a:r>
            <a:r>
              <a:rPr lang="fi-FI" dirty="0" smtClean="0"/>
              <a:t>)</a:t>
            </a:r>
          </a:p>
          <a:p>
            <a:r>
              <a:rPr lang="fi-FI" dirty="0" smtClean="0"/>
              <a:t>L-antenni 5/8 aallonpituutta ja</a:t>
            </a:r>
            <a:br>
              <a:rPr lang="fi-FI" dirty="0" smtClean="0"/>
            </a:br>
            <a:r>
              <a:rPr lang="fi-FI" dirty="0" smtClean="0"/>
              <a:t>syöttöjohto 1/8 aallonpituutta (sin)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1825625"/>
            <a:ext cx="5090601" cy="404657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6245"/>
            <a:ext cx="3010161" cy="233954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61" y="3606245"/>
            <a:ext cx="2994920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2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 smtClean="0"/>
              <a:t>Aito </a:t>
            </a:r>
            <a:r>
              <a:rPr lang="fi-FI" dirty="0" err="1" smtClean="0"/>
              <a:t>Windom</a:t>
            </a:r>
            <a:r>
              <a:rPr lang="fi-FI" dirty="0" smtClean="0"/>
              <a:t> -&gt; L-antenni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51504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 smtClean="0"/>
              <a:t> 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0" y="3879209"/>
            <a:ext cx="2872989" cy="287298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0676"/>
            <a:ext cx="3048264" cy="282726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8" y="938750"/>
            <a:ext cx="2872989" cy="287298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3879208"/>
            <a:ext cx="2872989" cy="2872989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9" y="930676"/>
            <a:ext cx="2872989" cy="2872989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9208"/>
            <a:ext cx="3048264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5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Zepp</a:t>
            </a:r>
            <a:r>
              <a:rPr lang="en-US" dirty="0" smtClean="0"/>
              <a:t>, J-</a:t>
            </a:r>
            <a:r>
              <a:rPr lang="en-US" dirty="0" err="1" smtClean="0"/>
              <a:t>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Zepp</a:t>
            </a:r>
            <a:r>
              <a:rPr lang="fi-FI" dirty="0" smtClean="0"/>
              <a:t> ja J-antennit ovat päästä syötettyjä puolen aallon dipoliantenneja </a:t>
            </a:r>
          </a:p>
          <a:p>
            <a:pPr lvl="1"/>
            <a:r>
              <a:rPr lang="fi-FI" dirty="0" smtClean="0"/>
              <a:t>Niiden toimintaperiaatteesta liikkuu villejä mielipiteitä</a:t>
            </a:r>
          </a:p>
          <a:p>
            <a:pPr lvl="1"/>
            <a:r>
              <a:rPr lang="fi-FI" dirty="0" smtClean="0"/>
              <a:t>Syötön sovitus on tehty tapittamalla oikosuljettuun avojohtoon</a:t>
            </a:r>
          </a:p>
          <a:p>
            <a:pPr lvl="1"/>
            <a:r>
              <a:rPr lang="fi-FI" dirty="0" smtClean="0"/>
              <a:t>Avojohto on osa antennin säteilevää osaa</a:t>
            </a:r>
          </a:p>
          <a:p>
            <a:pPr lvl="1"/>
            <a:r>
              <a:rPr lang="fi-FI" dirty="0" smtClean="0"/>
              <a:t>Syöttöjohdon vaippa yleensä säteilee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57" y="1825625"/>
            <a:ext cx="2719103" cy="3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Antennien äiti, </a:t>
            </a:r>
            <a:r>
              <a:rPr lang="fi-FI" dirty="0" err="1" smtClean="0"/>
              <a:t>dipoli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Dipoli on langanpätkä</a:t>
            </a:r>
          </a:p>
          <a:p>
            <a:r>
              <a:rPr lang="fi-FI" sz="2400" dirty="0" smtClean="0"/>
              <a:t>Siinä varaukset vipeltävät päästä päähän</a:t>
            </a:r>
            <a:endParaRPr lang="en-US" sz="24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17" y="3375905"/>
            <a:ext cx="3528366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Zepp</a:t>
            </a:r>
            <a:r>
              <a:rPr lang="fi-FI" dirty="0" smtClean="0"/>
              <a:t>, J-antenni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ideaalinen syöttö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kelluvana</a:t>
            </a:r>
            <a:r>
              <a:rPr lang="en-US" dirty="0" smtClean="0"/>
              <a:t>” </a:t>
            </a:r>
            <a:r>
              <a:rPr lang="en-US" dirty="0" err="1" smtClean="0"/>
              <a:t>synnyttää</a:t>
            </a:r>
            <a:r>
              <a:rPr lang="en-US" dirty="0" smtClean="0"/>
              <a:t> </a:t>
            </a:r>
            <a:r>
              <a:rPr lang="en-US" dirty="0" err="1" smtClean="0"/>
              <a:t>yläosaan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dipolille</a:t>
            </a:r>
            <a:r>
              <a:rPr lang="en-US" dirty="0" smtClean="0"/>
              <a:t> </a:t>
            </a:r>
            <a:r>
              <a:rPr lang="en-US" dirty="0" err="1" smtClean="0"/>
              <a:t>tutun</a:t>
            </a:r>
            <a:r>
              <a:rPr lang="en-US" dirty="0" smtClean="0"/>
              <a:t> </a:t>
            </a:r>
            <a:r>
              <a:rPr lang="en-US" dirty="0" err="1" smtClean="0"/>
              <a:t>virtajakautuman</a:t>
            </a:r>
            <a:endParaRPr lang="en-US" dirty="0" smtClean="0"/>
          </a:p>
          <a:p>
            <a:r>
              <a:rPr lang="fi-FI" dirty="0" smtClean="0"/>
              <a:t>Tarkkaan katsottuna sovitusosan</a:t>
            </a:r>
            <a:br>
              <a:rPr lang="fi-FI" dirty="0" smtClean="0"/>
            </a:br>
            <a:r>
              <a:rPr lang="fi-FI" dirty="0" smtClean="0"/>
              <a:t>haarojen virrat eivät ole yhtä </a:t>
            </a:r>
            <a:br>
              <a:rPr lang="fi-FI" dirty="0" smtClean="0"/>
            </a:br>
            <a:r>
              <a:rPr lang="fi-FI" dirty="0" smtClean="0"/>
              <a:t>suuret eli sekin osa säteilee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sz="1100" dirty="0" smtClean="0"/>
              <a:t>Kuva </a:t>
            </a:r>
            <a:r>
              <a:rPr lang="fi-FI" sz="1100" dirty="0" err="1" smtClean="0"/>
              <a:t>by</a:t>
            </a:r>
            <a:r>
              <a:rPr lang="fi-FI" sz="1100" dirty="0" smtClean="0"/>
              <a:t> VK2DMO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1" y="2046489"/>
            <a:ext cx="3132091" cy="297205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00" y="1994233"/>
            <a:ext cx="2299720" cy="30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36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Zepp</a:t>
            </a:r>
            <a:r>
              <a:rPr lang="fi-FI" dirty="0" smtClean="0"/>
              <a:t>, J-antenni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realistinen syöttö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tuo</a:t>
            </a:r>
            <a:r>
              <a:rPr lang="en-US" dirty="0" smtClean="0"/>
              <a:t> </a:t>
            </a:r>
            <a:r>
              <a:rPr lang="en-US" dirty="0" err="1" smtClean="0"/>
              <a:t>esiin</a:t>
            </a:r>
            <a:r>
              <a:rPr lang="en-US" dirty="0" smtClean="0"/>
              <a:t> </a:t>
            </a:r>
            <a:r>
              <a:rPr lang="en-US" dirty="0" err="1" smtClean="0"/>
              <a:t>kuinka</a:t>
            </a:r>
            <a:r>
              <a:rPr lang="en-US" dirty="0" smtClean="0"/>
              <a:t> </a:t>
            </a:r>
            <a:r>
              <a:rPr lang="en-US" dirty="0" err="1" smtClean="0"/>
              <a:t>sovitusosan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haarojen</a:t>
            </a:r>
            <a:r>
              <a:rPr lang="en-US" dirty="0" smtClean="0"/>
              <a:t> </a:t>
            </a:r>
            <a:r>
              <a:rPr lang="en-US" dirty="0" err="1" smtClean="0"/>
              <a:t>virroilla</a:t>
            </a:r>
            <a:r>
              <a:rPr lang="en-US" dirty="0" smtClean="0"/>
              <a:t> on </a:t>
            </a:r>
            <a:r>
              <a:rPr lang="en-US" dirty="0" err="1" smtClean="0"/>
              <a:t>vaihe-ero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eli</a:t>
            </a:r>
            <a:r>
              <a:rPr lang="en-US" dirty="0" smtClean="0"/>
              <a:t> </a:t>
            </a:r>
            <a:r>
              <a:rPr lang="en-US" dirty="0" err="1" smtClean="0"/>
              <a:t>niihen</a:t>
            </a:r>
            <a:r>
              <a:rPr lang="en-US" dirty="0" smtClean="0"/>
              <a:t> “</a:t>
            </a:r>
            <a:r>
              <a:rPr lang="en-US" dirty="0" err="1" smtClean="0"/>
              <a:t>erotus</a:t>
            </a:r>
            <a:r>
              <a:rPr lang="en-US" dirty="0" smtClean="0"/>
              <a:t>” </a:t>
            </a:r>
            <a:r>
              <a:rPr lang="en-US" dirty="0" err="1" smtClean="0"/>
              <a:t>säteilee</a:t>
            </a:r>
            <a:endParaRPr lang="en-US" dirty="0" smtClean="0"/>
          </a:p>
          <a:p>
            <a:r>
              <a:rPr lang="fi-FI" dirty="0" smtClean="0"/>
              <a:t>Kuvista ei näe todellista</a:t>
            </a:r>
            <a:br>
              <a:rPr lang="fi-FI" dirty="0" smtClean="0"/>
            </a:br>
            <a:r>
              <a:rPr lang="fi-FI" dirty="0" smtClean="0"/>
              <a:t>vaihe-eroa</a:t>
            </a:r>
          </a:p>
          <a:p>
            <a:r>
              <a:rPr lang="fi-FI" dirty="0" smtClean="0"/>
              <a:t>Syöttöjohtoon lähtee</a:t>
            </a:r>
            <a:br>
              <a:rPr lang="fi-FI" dirty="0" smtClean="0"/>
            </a:br>
            <a:r>
              <a:rPr lang="fi-FI" dirty="0" smtClean="0"/>
              <a:t>yhteismuodon virta</a:t>
            </a:r>
            <a:endParaRPr lang="en-US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54" y="1752250"/>
            <a:ext cx="3048264" cy="287298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13" y="3188745"/>
            <a:ext cx="3048264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51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Zepp</a:t>
            </a:r>
            <a:r>
              <a:rPr lang="fi-FI" dirty="0" smtClean="0"/>
              <a:t>, J-antenni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realistinen syöttö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tuo</a:t>
            </a:r>
            <a:r>
              <a:rPr lang="en-US" dirty="0" smtClean="0"/>
              <a:t> </a:t>
            </a:r>
            <a:r>
              <a:rPr lang="en-US" dirty="0" err="1" smtClean="0"/>
              <a:t>esiin</a:t>
            </a:r>
            <a:r>
              <a:rPr lang="en-US" dirty="0" smtClean="0"/>
              <a:t> </a:t>
            </a:r>
            <a:r>
              <a:rPr lang="en-US" dirty="0" err="1" smtClean="0"/>
              <a:t>kuinka</a:t>
            </a:r>
            <a:r>
              <a:rPr lang="en-US" dirty="0" smtClean="0"/>
              <a:t> </a:t>
            </a:r>
            <a:r>
              <a:rPr lang="en-US" dirty="0" err="1" smtClean="0"/>
              <a:t>sovitusosan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haarojen</a:t>
            </a:r>
            <a:r>
              <a:rPr lang="en-US" dirty="0" smtClean="0"/>
              <a:t> </a:t>
            </a:r>
            <a:r>
              <a:rPr lang="en-US" dirty="0" err="1" smtClean="0"/>
              <a:t>virroilla</a:t>
            </a:r>
            <a:r>
              <a:rPr lang="en-US" dirty="0" smtClean="0"/>
              <a:t> on </a:t>
            </a:r>
            <a:r>
              <a:rPr lang="en-US" dirty="0" err="1" smtClean="0"/>
              <a:t>vaihe-ero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eli</a:t>
            </a:r>
            <a:r>
              <a:rPr lang="en-US" dirty="0" smtClean="0"/>
              <a:t> </a:t>
            </a:r>
            <a:r>
              <a:rPr lang="en-US" dirty="0" err="1" smtClean="0"/>
              <a:t>niiden</a:t>
            </a:r>
            <a:r>
              <a:rPr lang="en-US" dirty="0" smtClean="0"/>
              <a:t> “</a:t>
            </a:r>
            <a:r>
              <a:rPr lang="en-US" dirty="0" err="1" smtClean="0"/>
              <a:t>erotus</a:t>
            </a:r>
            <a:r>
              <a:rPr lang="en-US" dirty="0" smtClean="0"/>
              <a:t>” </a:t>
            </a:r>
            <a:r>
              <a:rPr lang="en-US" dirty="0" err="1" smtClean="0"/>
              <a:t>säteilee</a:t>
            </a:r>
            <a:endParaRPr lang="en-US" dirty="0" smtClean="0"/>
          </a:p>
          <a:p>
            <a:r>
              <a:rPr lang="fi-FI" dirty="0" smtClean="0"/>
              <a:t>Kuvista ei näe todellista</a:t>
            </a:r>
            <a:br>
              <a:rPr lang="fi-FI" dirty="0" smtClean="0"/>
            </a:br>
            <a:r>
              <a:rPr lang="fi-FI" dirty="0" smtClean="0"/>
              <a:t>vaihe-eroa</a:t>
            </a:r>
          </a:p>
          <a:p>
            <a:r>
              <a:rPr lang="fi-FI" dirty="0" smtClean="0"/>
              <a:t>Syöttöjohtoon lähtee</a:t>
            </a:r>
            <a:br>
              <a:rPr lang="fi-FI" dirty="0" smtClean="0"/>
            </a:br>
            <a:r>
              <a:rPr lang="fi-FI" dirty="0" smtClean="0"/>
              <a:t>yhteismuodon virta</a:t>
            </a:r>
            <a:endParaRPr lang="en-US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33" y="1825625"/>
            <a:ext cx="3132091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4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Zepp</a:t>
            </a:r>
            <a:r>
              <a:rPr lang="fi-FI" dirty="0" smtClean="0"/>
              <a:t>, J-antenni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säteilykuvio on</a:t>
            </a:r>
            <a:br>
              <a:rPr lang="fi-FI" dirty="0" smtClean="0"/>
            </a:br>
            <a:r>
              <a:rPr lang="fi-FI" dirty="0" smtClean="0"/>
              <a:t>hieman vääristynyt</a:t>
            </a:r>
          </a:p>
          <a:p>
            <a:r>
              <a:rPr lang="fi-FI" dirty="0" smtClean="0"/>
              <a:t>Taajuus 145 MHz</a:t>
            </a:r>
          </a:p>
          <a:p>
            <a:r>
              <a:rPr lang="fi-FI" dirty="0" smtClean="0"/>
              <a:t>Antennin korkeus n. 7 m</a:t>
            </a:r>
          </a:p>
          <a:p>
            <a:r>
              <a:rPr lang="fi-FI" dirty="0" err="1" smtClean="0"/>
              <a:t>Taitaapi</a:t>
            </a:r>
            <a:r>
              <a:rPr lang="fi-FI" dirty="0" smtClean="0"/>
              <a:t> olla toimiva</a:t>
            </a:r>
            <a:endParaRPr lang="en-US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11" y="2070142"/>
            <a:ext cx="2872989" cy="287298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22" y="2070142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End</a:t>
            </a:r>
            <a:r>
              <a:rPr lang="fi-FI" dirty="0"/>
              <a:t> </a:t>
            </a:r>
            <a:r>
              <a:rPr lang="fi-FI" dirty="0" err="1"/>
              <a:t>fed</a:t>
            </a:r>
            <a:r>
              <a:rPr lang="fi-FI" dirty="0"/>
              <a:t> </a:t>
            </a:r>
            <a:r>
              <a:rPr lang="fi-FI" dirty="0" err="1"/>
              <a:t>Zepp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VK2OMD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VK2OMD käsittelee kaltoin päästä syötettyä </a:t>
            </a:r>
            <a:r>
              <a:rPr lang="fi-FI" dirty="0" err="1" smtClean="0"/>
              <a:t>Zepp</a:t>
            </a:r>
            <a:r>
              <a:rPr lang="fi-FI" dirty="0" smtClean="0"/>
              <a:t> antennia</a:t>
            </a:r>
          </a:p>
          <a:p>
            <a:r>
              <a:rPr lang="fi-FI" dirty="0" smtClean="0"/>
              <a:t>Syöttöjohto säteilee</a:t>
            </a:r>
          </a:p>
          <a:p>
            <a:r>
              <a:rPr lang="fi-FI" dirty="0" smtClean="0"/>
              <a:t>Säteilyn osuus riippuu onko</a:t>
            </a:r>
            <a:br>
              <a:rPr lang="fi-FI" dirty="0" smtClean="0"/>
            </a:br>
            <a:r>
              <a:rPr lang="fi-FI" dirty="0" smtClean="0"/>
              <a:t>syötössä virta- vai </a:t>
            </a:r>
            <a:r>
              <a:rPr lang="fi-FI" dirty="0" err="1" smtClean="0"/>
              <a:t>jännitebaluni</a:t>
            </a:r>
            <a:endParaRPr lang="fi-FI" dirty="0" smtClean="0"/>
          </a:p>
          <a:p>
            <a:r>
              <a:rPr lang="fi-FI" dirty="0" smtClean="0"/>
              <a:t>Syöttöjohto </a:t>
            </a:r>
            <a:r>
              <a:rPr lang="fi-FI" dirty="0" err="1" smtClean="0"/>
              <a:t>nejännesaallon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mittainen</a:t>
            </a:r>
          </a:p>
          <a:p>
            <a:endParaRPr lang="en-US" dirty="0"/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64" y="2976372"/>
            <a:ext cx="4275190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3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Double</a:t>
            </a:r>
            <a:r>
              <a:rPr lang="fi-FI" dirty="0" smtClean="0"/>
              <a:t> </a:t>
            </a:r>
            <a:r>
              <a:rPr lang="fi-FI" dirty="0" err="1" smtClean="0"/>
              <a:t>Zepp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351338"/>
          </a:xfrm>
        </p:spPr>
        <p:txBody>
          <a:bodyPr/>
          <a:lstStyle/>
          <a:p>
            <a:r>
              <a:rPr lang="fi-FI" dirty="0" err="1"/>
              <a:t>Double</a:t>
            </a:r>
            <a:r>
              <a:rPr lang="fi-FI" dirty="0"/>
              <a:t> </a:t>
            </a:r>
            <a:r>
              <a:rPr lang="fi-FI" dirty="0" err="1"/>
              <a:t>Zepp</a:t>
            </a:r>
            <a:r>
              <a:rPr lang="fi-FI" dirty="0"/>
              <a:t> on avojohdolla keskeltä syötetty </a:t>
            </a:r>
            <a:r>
              <a:rPr lang="fi-FI" dirty="0" err="1"/>
              <a:t>dipoli</a:t>
            </a:r>
            <a:endParaRPr lang="fi-FI" dirty="0"/>
          </a:p>
          <a:p>
            <a:pPr lvl="1"/>
            <a:r>
              <a:rPr lang="fi-FI" dirty="0"/>
              <a:t>Rakenne on </a:t>
            </a:r>
            <a:r>
              <a:rPr lang="fi-FI" dirty="0" smtClean="0"/>
              <a:t>symmetrinen ja symmetrisesti </a:t>
            </a:r>
            <a:r>
              <a:rPr lang="fi-FI" dirty="0"/>
              <a:t>syötettynä syöttöjohto ei säteile</a:t>
            </a:r>
            <a:endParaRPr lang="en-US" dirty="0"/>
          </a:p>
          <a:p>
            <a:r>
              <a:rPr lang="fi-FI" dirty="0" smtClean="0"/>
              <a:t>Valitsemalla antennin haarojen </a:t>
            </a:r>
            <a:br>
              <a:rPr lang="fi-FI" dirty="0" smtClean="0"/>
            </a:br>
            <a:r>
              <a:rPr lang="fi-FI" dirty="0" smtClean="0"/>
              <a:t>pituudet sopivasti ominaisuuksia </a:t>
            </a:r>
            <a:br>
              <a:rPr lang="fi-FI" dirty="0" smtClean="0"/>
            </a:br>
            <a:r>
              <a:rPr lang="fi-FI" dirty="0" smtClean="0"/>
              <a:t>voidaan optimoida </a:t>
            </a:r>
            <a:br>
              <a:rPr lang="fi-FI" dirty="0" smtClean="0"/>
            </a:br>
            <a:r>
              <a:rPr lang="fi-FI" dirty="0" smtClean="0"/>
              <a:t>käyttötarkoituksen mukaan </a:t>
            </a:r>
            <a:endParaRPr lang="fi-FI" dirty="0"/>
          </a:p>
          <a:p>
            <a:endParaRPr lang="en-US" dirty="0"/>
          </a:p>
        </p:txBody>
      </p:sp>
      <p:pic>
        <p:nvPicPr>
          <p:cNvPr id="1026" name="Picture 2" descr="http://www.iw5edi.com/wp-content/uploads/2011/01/double-zepp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2976"/>
            <a:ext cx="4899504" cy="34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93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Lyhennetyt </a:t>
            </a:r>
            <a:r>
              <a:rPr lang="fi-FI" dirty="0" err="1" smtClean="0"/>
              <a:t>dipolit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Dipolin pituutta voidaan lyhentää ”kuormittamalla” säteilijää induktanssilla</a:t>
            </a:r>
          </a:p>
          <a:p>
            <a:r>
              <a:rPr lang="fi-FI" dirty="0" smtClean="0"/>
              <a:t>Kelan sijalla voidaan käyttää oikosuljettua avolinjaa</a:t>
            </a:r>
          </a:p>
          <a:p>
            <a:r>
              <a:rPr lang="fi-FI" dirty="0" smtClean="0"/>
              <a:t>Tuo alempi kiemura on </a:t>
            </a:r>
            <a:br>
              <a:rPr lang="fi-FI" dirty="0" smtClean="0"/>
            </a:br>
            <a:r>
              <a:rPr lang="fi-FI" dirty="0" smtClean="0"/>
              <a:t>päästä oikosuljettu </a:t>
            </a:r>
            <a:br>
              <a:rPr lang="fi-FI" dirty="0" smtClean="0"/>
            </a:br>
            <a:r>
              <a:rPr lang="fi-FI" dirty="0" smtClean="0"/>
              <a:t>siirtolinja ja on sarjassa</a:t>
            </a:r>
            <a:br>
              <a:rPr lang="fi-FI" dirty="0" smtClean="0"/>
            </a:br>
            <a:r>
              <a:rPr lang="fi-FI" dirty="0" smtClean="0"/>
              <a:t>elementin kanssa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9V1KG</a:t>
            </a:r>
          </a:p>
          <a:p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80" y="3311595"/>
            <a:ext cx="6462320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3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Lyhennetyt </a:t>
            </a:r>
            <a:r>
              <a:rPr lang="fi-FI" dirty="0" err="1" smtClean="0"/>
              <a:t>dipolit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9V1KG versio</a:t>
            </a:r>
          </a:p>
          <a:p>
            <a:r>
              <a:rPr lang="fi-FI" dirty="0" smtClean="0"/>
              <a:t>Neljännesaallon</a:t>
            </a:r>
            <a:br>
              <a:rPr lang="fi-FI" dirty="0" smtClean="0"/>
            </a:br>
            <a:r>
              <a:rPr lang="fi-FI" dirty="0" smtClean="0"/>
              <a:t>sovituslinjan impedanssi</a:t>
            </a:r>
            <a:br>
              <a:rPr lang="fi-FI" dirty="0" smtClean="0"/>
            </a:br>
            <a:r>
              <a:rPr lang="fi-FI" dirty="0" smtClean="0"/>
              <a:t>vasemmalta oikealle:</a:t>
            </a:r>
            <a:br>
              <a:rPr lang="fi-FI" dirty="0" smtClean="0"/>
            </a:br>
            <a:r>
              <a:rPr lang="fi-FI" dirty="0" smtClean="0"/>
              <a:t>25, 30 ja 35 </a:t>
            </a:r>
            <a:r>
              <a:rPr lang="el-GR" dirty="0" smtClean="0"/>
              <a:t>Ω</a:t>
            </a:r>
            <a:endParaRPr lang="fi-FI" dirty="0" smtClean="0"/>
          </a:p>
          <a:p>
            <a:r>
              <a:rPr lang="fi-FI" dirty="0" smtClean="0"/>
              <a:t>25: kaksi 50 </a:t>
            </a:r>
            <a:r>
              <a:rPr lang="el-GR" dirty="0" smtClean="0"/>
              <a:t>Ω</a:t>
            </a:r>
            <a:r>
              <a:rPr lang="fi-FI" dirty="0" smtClean="0"/>
              <a:t> rinnakkain</a:t>
            </a:r>
          </a:p>
          <a:p>
            <a:r>
              <a:rPr lang="fi-FI" dirty="0" smtClean="0"/>
              <a:t>30</a:t>
            </a:r>
            <a:r>
              <a:rPr lang="fi-FI" dirty="0"/>
              <a:t>: 50 </a:t>
            </a:r>
            <a:r>
              <a:rPr lang="el-GR" dirty="0"/>
              <a:t>Ω</a:t>
            </a:r>
            <a:r>
              <a:rPr lang="fi-FI" dirty="0"/>
              <a:t> ja 75 </a:t>
            </a:r>
            <a:r>
              <a:rPr lang="el-GR" dirty="0" smtClean="0"/>
              <a:t>Ω</a:t>
            </a:r>
            <a:r>
              <a:rPr lang="fi-FI" dirty="0" smtClean="0"/>
              <a:t> rinnakkain</a:t>
            </a:r>
          </a:p>
          <a:p>
            <a:r>
              <a:rPr lang="fi-FI" dirty="0" smtClean="0"/>
              <a:t>35: </a:t>
            </a:r>
            <a:r>
              <a:rPr lang="fi-FI" dirty="0" err="1" smtClean="0"/>
              <a:t>hups</a:t>
            </a:r>
            <a:r>
              <a:rPr lang="fi-FI" dirty="0" smtClean="0"/>
              <a:t> tulipa </a:t>
            </a:r>
            <a:r>
              <a:rPr lang="fi-FI" dirty="0" smtClean="0"/>
              <a:t>laskuvirhe</a:t>
            </a:r>
          </a:p>
          <a:p>
            <a:pPr marL="0" indent="0">
              <a:buNone/>
            </a:pPr>
            <a:r>
              <a:rPr lang="fi-FI" sz="1800" dirty="0" smtClean="0"/>
              <a:t>Impedanssi </a:t>
            </a:r>
            <a:r>
              <a:rPr lang="fi-FI" sz="1800" smtClean="0"/>
              <a:t>neljännesaalto syöttöpisteestä!</a:t>
            </a:r>
            <a:endParaRPr lang="fi-FI" sz="1800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39" y="1825625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7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Lyhennetyt </a:t>
            </a:r>
            <a:r>
              <a:rPr lang="fi-FI" dirty="0" err="1" smtClean="0"/>
              <a:t>dipolit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M0PZT versio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1" y="2565971"/>
            <a:ext cx="8870449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4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Lyhennetyt </a:t>
            </a:r>
            <a:r>
              <a:rPr lang="fi-FI" dirty="0" err="1" smtClean="0"/>
              <a:t>dipolit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M0PZT versio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sz="2400" dirty="0" smtClean="0"/>
              <a:t>Vaatisi neljännesaallon muuntajan,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kaksi 75 </a:t>
            </a:r>
            <a:r>
              <a:rPr lang="fi-FI" sz="2400" dirty="0"/>
              <a:t> </a:t>
            </a:r>
            <a:r>
              <a:rPr lang="el-GR" sz="2400" dirty="0" smtClean="0"/>
              <a:t>Ω</a:t>
            </a:r>
            <a:r>
              <a:rPr lang="fi-FI" sz="2400" dirty="0" smtClean="0"/>
              <a:t> rinnakkain olisi sopiva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06" y="2685733"/>
            <a:ext cx="2994920" cy="233192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4" y="2415199"/>
            <a:ext cx="3048264" cy="287298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26" y="1978008"/>
            <a:ext cx="5082980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Dipolin toiminta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Varauksien kulkuajan </a:t>
            </a:r>
            <a:r>
              <a:rPr lang="fi-FI" dirty="0" err="1" smtClean="0"/>
              <a:t>dipolin</a:t>
            </a:r>
            <a:r>
              <a:rPr lang="fi-FI" dirty="0" smtClean="0"/>
              <a:t> päästä toiseen määrää valonnopeus</a:t>
            </a:r>
          </a:p>
          <a:p>
            <a:pPr lvl="1"/>
            <a:r>
              <a:rPr lang="fi-FI" dirty="0" smtClean="0"/>
              <a:t>Puolenaallon </a:t>
            </a:r>
            <a:r>
              <a:rPr lang="fi-FI" dirty="0" err="1" smtClean="0"/>
              <a:t>dipolin</a:t>
            </a:r>
            <a:r>
              <a:rPr lang="fi-FI" dirty="0" smtClean="0"/>
              <a:t> pituus on </a:t>
            </a:r>
            <a:r>
              <a:rPr lang="fi-FI" dirty="0" smtClean="0">
                <a:solidFill>
                  <a:srgbClr val="C00000"/>
                </a:solidFill>
              </a:rPr>
              <a:t>c * </a:t>
            </a:r>
            <a:r>
              <a:rPr lang="fi-FI" dirty="0" err="1" smtClean="0">
                <a:solidFill>
                  <a:srgbClr val="C00000"/>
                </a:solidFill>
              </a:rPr>
              <a:t>t</a:t>
            </a:r>
            <a:r>
              <a:rPr lang="fi-FI" sz="2000" dirty="0" err="1" smtClean="0">
                <a:solidFill>
                  <a:srgbClr val="C00000"/>
                </a:solidFill>
              </a:rPr>
              <a:t>jakso</a:t>
            </a:r>
            <a:r>
              <a:rPr lang="fi-FI" dirty="0" smtClean="0">
                <a:solidFill>
                  <a:srgbClr val="C00000"/>
                </a:solidFill>
              </a:rPr>
              <a:t> / 2 </a:t>
            </a:r>
            <a:r>
              <a:rPr lang="fi-FI" dirty="0" smtClean="0"/>
              <a:t>eli metreissä </a:t>
            </a:r>
            <a:r>
              <a:rPr lang="fi-FI" dirty="0" smtClean="0">
                <a:solidFill>
                  <a:srgbClr val="C00000"/>
                </a:solidFill>
              </a:rPr>
              <a:t>150 / f [MHz]</a:t>
            </a:r>
          </a:p>
          <a:p>
            <a:r>
              <a:rPr lang="fi-FI" dirty="0" smtClean="0"/>
              <a:t>Varausten liike on sähkövirtaa ja se muodostaa langan ympärille vaihtelevan magneettikentän</a:t>
            </a:r>
          </a:p>
          <a:p>
            <a:r>
              <a:rPr lang="fi-FI" dirty="0" smtClean="0"/>
              <a:t>Toisaalta </a:t>
            </a:r>
            <a:r>
              <a:rPr lang="fi-FI" dirty="0" err="1" smtClean="0"/>
              <a:t>dipolin</a:t>
            </a:r>
            <a:r>
              <a:rPr lang="fi-FI" dirty="0" smtClean="0"/>
              <a:t> päiden välillä on vaihteleva sähkökenttä</a:t>
            </a:r>
          </a:p>
          <a:p>
            <a:r>
              <a:rPr lang="fi-FI" dirty="0" smtClean="0"/>
              <a:t>Nuo muodostavat sähkömagneettisen kentän, joka noin puolenaallonpituuden etäisyydellä pääsee karkaamaan eli säteilemään</a:t>
            </a:r>
          </a:p>
          <a:p>
            <a:endParaRPr lang="fi-F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Lyhennetyt </a:t>
            </a:r>
            <a:r>
              <a:rPr lang="fi-FI" dirty="0" err="1" smtClean="0"/>
              <a:t>dipolit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M0PZT versio</a:t>
            </a:r>
          </a:p>
          <a:p>
            <a:r>
              <a:rPr lang="fi-FI" sz="1800" dirty="0" smtClean="0"/>
              <a:t>Näyttää aika normaalilta </a:t>
            </a:r>
            <a:r>
              <a:rPr lang="fi-FI" sz="1800" dirty="0" err="1" smtClean="0"/>
              <a:t>dipolilta</a:t>
            </a:r>
            <a:r>
              <a:rPr lang="fi-FI" sz="1800" dirty="0" smtClean="0"/>
              <a:t>, impedanssi on vaan aika pieni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1800" dirty="0" smtClean="0"/>
              <a:t>     Lähes pään suuntaan                    45 asteen kulmassa                               Poikittain      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9" y="3211779"/>
            <a:ext cx="2872989" cy="287298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49" y="3303974"/>
            <a:ext cx="2872989" cy="28729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39" y="3303974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4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Suunta-antennit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Suunta-antenneja käytetään </a:t>
            </a:r>
          </a:p>
          <a:p>
            <a:pPr lvl="1"/>
            <a:r>
              <a:rPr lang="fi-FI" dirty="0" smtClean="0"/>
              <a:t>Lähetyksessä lisäämään tehollista säteilytehoa </a:t>
            </a:r>
          </a:p>
          <a:p>
            <a:pPr lvl="1"/>
            <a:r>
              <a:rPr lang="fi-FI" dirty="0" smtClean="0"/>
              <a:t>Vaimentamaan vastaanotossa ei-halutuista suunnista tulevia signaaleja etenkin HF-alueella</a:t>
            </a:r>
          </a:p>
          <a:p>
            <a:pPr lvl="2"/>
            <a:r>
              <a:rPr lang="fi-FI" dirty="0" smtClean="0"/>
              <a:t>Vastaanottimen kohinakertoimella on vähäinen merkitys</a:t>
            </a:r>
          </a:p>
          <a:p>
            <a:pPr lvl="2"/>
            <a:r>
              <a:rPr lang="fi-FI" dirty="0" err="1" smtClean="0"/>
              <a:t>Bandikohina</a:t>
            </a:r>
            <a:r>
              <a:rPr lang="fi-FI" dirty="0" smtClean="0"/>
              <a:t> on määräävä tekijä</a:t>
            </a:r>
          </a:p>
          <a:p>
            <a:pPr lvl="1"/>
            <a:r>
              <a:rPr lang="fi-FI" dirty="0" smtClean="0"/>
              <a:t>VHF ja sitä suuremmilla alueilla vahvistamaan vastaanotetun signaalin voimakkuutta</a:t>
            </a:r>
          </a:p>
          <a:p>
            <a:pPr lvl="2"/>
            <a:r>
              <a:rPr lang="fi-FI" dirty="0" smtClean="0"/>
              <a:t>Vastaanottimen kohinakerroin määrää herkkyyden</a:t>
            </a:r>
          </a:p>
          <a:p>
            <a:pPr lvl="2"/>
            <a:r>
              <a:rPr lang="fi-FI" dirty="0" smtClean="0"/>
              <a:t>Huippuherkkyyksillä maan lämpökohina asettaa vaatimuksia sivukeiloille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44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Suunta-antennit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Tällä kertaa sukelletaan suohon, </a:t>
            </a:r>
            <a:r>
              <a:rPr lang="fi-FI" dirty="0" err="1" smtClean="0"/>
              <a:t>eiku</a:t>
            </a:r>
            <a:r>
              <a:rPr lang="fi-FI" dirty="0" smtClean="0"/>
              <a:t> siihen miten säteilykuvio muodostuu</a:t>
            </a:r>
            <a:endParaRPr lang="en-US" dirty="0"/>
          </a:p>
          <a:p>
            <a:r>
              <a:rPr lang="fi-FI" dirty="0" smtClean="0"/>
              <a:t>Dipolin kohdalla mainittiin miten kaukokentän säteilykuvio on kuhunkin suuntaan näkyvien antennielementtien virtojen summa</a:t>
            </a:r>
            <a:endParaRPr lang="en-US" dirty="0"/>
          </a:p>
          <a:p>
            <a:r>
              <a:rPr lang="fi-FI" dirty="0" smtClean="0"/>
              <a:t>Esimerkkinä on kahden neljännesaallon mittaisten vertikaaliantennien muodostama säteilykuvio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5627762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i-F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51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Vertikaaliantenni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Yksinäinen vertikaali</a:t>
            </a:r>
            <a:br>
              <a:rPr lang="fi-FI" dirty="0" smtClean="0"/>
            </a:br>
            <a:r>
              <a:rPr lang="fi-FI" dirty="0" smtClean="0"/>
              <a:t>tyypillinen maa</a:t>
            </a:r>
          </a:p>
          <a:p>
            <a:pPr lvl="1"/>
            <a:r>
              <a:rPr lang="fi-FI" dirty="0" smtClean="0"/>
              <a:t>Kuvassa hieman</a:t>
            </a:r>
            <a:br>
              <a:rPr lang="fi-FI" dirty="0" smtClean="0"/>
            </a:br>
            <a:r>
              <a:rPr lang="fi-FI" dirty="0" smtClean="0"/>
              <a:t>sivussa!</a:t>
            </a:r>
          </a:p>
          <a:p>
            <a:pPr lvl="1"/>
            <a:r>
              <a:rPr lang="fi-FI" dirty="0" smtClean="0"/>
              <a:t>Nyt emme tarkastele</a:t>
            </a:r>
            <a:br>
              <a:rPr lang="fi-FI" dirty="0" smtClean="0"/>
            </a:br>
            <a:r>
              <a:rPr lang="fi-FI" dirty="0" smtClean="0"/>
              <a:t>syöttöpisteimpedanssia</a:t>
            </a:r>
          </a:p>
          <a:p>
            <a:pPr lvl="1"/>
            <a:r>
              <a:rPr lang="fi-FI" dirty="0" smtClean="0"/>
              <a:t>Simulaatiossa </a:t>
            </a:r>
            <a:br>
              <a:rPr lang="fi-FI" dirty="0" smtClean="0"/>
            </a:br>
            <a:r>
              <a:rPr lang="fi-FI" dirty="0" smtClean="0"/>
              <a:t>vertikaalin on huonosti</a:t>
            </a:r>
            <a:br>
              <a:rPr lang="fi-FI" dirty="0" smtClean="0"/>
            </a:br>
            <a:r>
              <a:rPr lang="fi-FI" dirty="0" smtClean="0"/>
              <a:t>kytketty maahan ja </a:t>
            </a:r>
            <a:br>
              <a:rPr lang="fi-FI" dirty="0" smtClean="0"/>
            </a:br>
            <a:r>
              <a:rPr lang="fi-FI" dirty="0" smtClean="0"/>
              <a:t>siitä tulee lisähäviöitä,</a:t>
            </a:r>
            <a:br>
              <a:rPr lang="fi-FI" dirty="0" smtClean="0"/>
            </a:br>
            <a:r>
              <a:rPr lang="fi-FI" dirty="0" smtClean="0"/>
              <a:t>vahvistus vain -4,1 dB</a:t>
            </a:r>
            <a:br>
              <a:rPr lang="fi-FI" dirty="0" smtClean="0"/>
            </a:b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2034419"/>
            <a:ext cx="3048264" cy="278916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2034419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13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neljännes-</a:t>
            </a:r>
            <a:br>
              <a:rPr lang="fi-FI" dirty="0" smtClean="0"/>
            </a:br>
            <a:r>
              <a:rPr lang="fi-FI" dirty="0" smtClean="0"/>
              <a:t>aalto </a:t>
            </a:r>
          </a:p>
          <a:p>
            <a:r>
              <a:rPr lang="fi-FI" dirty="0" smtClean="0"/>
              <a:t>Virrat yhtä suuret ja</a:t>
            </a:r>
            <a:br>
              <a:rPr lang="fi-FI" dirty="0" smtClean="0"/>
            </a:br>
            <a:r>
              <a:rPr lang="fi-FI" dirty="0" err="1" smtClean="0"/>
              <a:t>samanvaiheiset</a:t>
            </a:r>
            <a:endParaRPr lang="fi-FI" dirty="0" smtClean="0"/>
          </a:p>
          <a:p>
            <a:r>
              <a:rPr lang="fi-FI" dirty="0" smtClean="0"/>
              <a:t>Eipä juurikaan ”parannusta”</a:t>
            </a:r>
            <a:br>
              <a:rPr lang="fi-FI" dirty="0" smtClean="0"/>
            </a:br>
            <a:r>
              <a:rPr lang="fi-FI" dirty="0" smtClean="0"/>
              <a:t>säteilykuvioon, mutta vahvistus kasvoi 1,9 dB, osittain parempi maadoitus kahden antennin takia</a:t>
            </a:r>
          </a:p>
          <a:p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2034419"/>
            <a:ext cx="2872989" cy="28729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2034419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2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puoliaalto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Virrat yhtä suuret ja</a:t>
            </a:r>
            <a:br>
              <a:rPr lang="fi-FI" dirty="0" smtClean="0"/>
            </a:br>
            <a:r>
              <a:rPr lang="fi-FI" dirty="0" err="1" smtClean="0"/>
              <a:t>samanvaiheiset</a:t>
            </a:r>
            <a:endParaRPr lang="fi-FI" dirty="0" smtClean="0"/>
          </a:p>
          <a:p>
            <a:r>
              <a:rPr lang="fi-FI" dirty="0" smtClean="0"/>
              <a:t>Vahvistus kasvoi 3,3 dB</a:t>
            </a:r>
          </a:p>
          <a:p>
            <a:pPr lvl="1"/>
            <a:r>
              <a:rPr lang="fi-FI" dirty="0" smtClean="0"/>
              <a:t>Miksi yli 3 dB?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992505"/>
            <a:ext cx="3048264" cy="287298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1992504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57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puoliaalto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Virrat yhtä suuret ja</a:t>
            </a:r>
            <a:br>
              <a:rPr lang="fi-FI" dirty="0" smtClean="0"/>
            </a:br>
            <a:r>
              <a:rPr lang="fi-FI" dirty="0" err="1" smtClean="0"/>
              <a:t>samanvaiheiset</a:t>
            </a:r>
            <a:endParaRPr lang="fi-FI" dirty="0" smtClean="0"/>
          </a:p>
          <a:p>
            <a:r>
              <a:rPr lang="fi-FI" dirty="0" smtClean="0"/>
              <a:t>Vahvistus kasvoi 3,3 dB</a:t>
            </a:r>
          </a:p>
          <a:p>
            <a:pPr lvl="1"/>
            <a:r>
              <a:rPr lang="fi-FI" dirty="0" smtClean="0"/>
              <a:t>Miksi yli 3 dB?</a:t>
            </a:r>
          </a:p>
          <a:p>
            <a:pPr lvl="1"/>
            <a:r>
              <a:rPr lang="fi-FI" dirty="0" smtClean="0"/>
              <a:t>Tuo 3 dB parannus jokaista antenni tuplaamista kohden on vain ”ohjeellinen”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992505"/>
            <a:ext cx="3048264" cy="287298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1992504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6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kolme </a:t>
            </a:r>
            <a:br>
              <a:rPr lang="fi-FI" dirty="0" smtClean="0"/>
            </a:br>
            <a:r>
              <a:rPr lang="fi-FI" dirty="0" smtClean="0"/>
              <a:t>neljännesaaltoa</a:t>
            </a:r>
          </a:p>
          <a:p>
            <a:r>
              <a:rPr lang="fi-FI" dirty="0" smtClean="0"/>
              <a:t>Virrat yhtä suuret ja</a:t>
            </a:r>
            <a:br>
              <a:rPr lang="fi-FI" dirty="0" smtClean="0"/>
            </a:br>
            <a:r>
              <a:rPr lang="fi-FI" dirty="0" err="1" smtClean="0"/>
              <a:t>samanvaiheiset</a:t>
            </a:r>
            <a:endParaRPr lang="fi-FI" dirty="0" smtClean="0"/>
          </a:p>
          <a:p>
            <a:r>
              <a:rPr lang="fi-FI" dirty="0" smtClean="0"/>
              <a:t>Vahvistus taasen 3,3 dB</a:t>
            </a:r>
          </a:p>
          <a:p>
            <a:pPr lvl="1"/>
            <a:r>
              <a:rPr lang="fi-FI" dirty="0" smtClean="0"/>
              <a:t>Taisi tulla raja vastaan, sivuille kasvaa korvat!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974034"/>
            <a:ext cx="3048264" cy="278916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1974034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02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Säteilykuvioon vaikuttaa antennien etäisyys ja virrat</a:t>
            </a:r>
          </a:p>
          <a:p>
            <a:r>
              <a:rPr lang="fi-FI" dirty="0" smtClean="0"/>
              <a:t>Edellä vaihdettiin vain etäisyyttä ja saatiin antennien yhdysjanaan nähden poikittain olevat keilat</a:t>
            </a:r>
          </a:p>
          <a:p>
            <a:r>
              <a:rPr lang="fi-FI" dirty="0" smtClean="0"/>
              <a:t>Vaihdetaan toisen antennin virran suunta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Mitäs tästä voi aiheutua?</a:t>
            </a:r>
          </a:p>
        </p:txBody>
      </p:sp>
    </p:spTree>
    <p:extLst>
      <p:ext uri="{BB962C8B-B14F-4D97-AF65-F5344CB8AC3E}">
        <p14:creationId xmlns:p14="http://schemas.microsoft.com/office/powerpoint/2010/main" val="7468432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Säteilykuvioon vaikuttaa antennien etäisyys ja virrat</a:t>
            </a:r>
          </a:p>
          <a:p>
            <a:r>
              <a:rPr lang="fi-FI" dirty="0" smtClean="0"/>
              <a:t>Edellä vaihdettiin vain etäisyyttä ja saatiin antennien yhdysjanaan poikittain olevat keilat</a:t>
            </a:r>
          </a:p>
          <a:p>
            <a:r>
              <a:rPr lang="fi-FI" dirty="0" smtClean="0"/>
              <a:t>Vaihdetaan toisen antennin virran suunta</a:t>
            </a:r>
          </a:p>
          <a:p>
            <a:endParaRPr lang="fi-FI" dirty="0"/>
          </a:p>
          <a:p>
            <a:r>
              <a:rPr lang="fi-FI" dirty="0" smtClean="0"/>
              <a:t>Mitäs tästä voi aiheutua?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Ainakin yhdysjanaan poikittain olevassa suunnassa virrat kumoavat toisensa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Taitaa säteilykuvion minimit kääntyä 90 astetta</a:t>
            </a:r>
            <a:br>
              <a:rPr lang="fi-FI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4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 vapaassa tilassa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99745"/>
            <a:ext cx="10515600" cy="4351338"/>
          </a:xfrm>
        </p:spPr>
        <p:txBody>
          <a:bodyPr/>
          <a:lstStyle/>
          <a:p>
            <a:r>
              <a:rPr lang="fi-FI" dirty="0" smtClean="0"/>
              <a:t>Virranjakautuma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Näyttää seisovan aallon kuviolta ja sitä se on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0" y="1524414"/>
            <a:ext cx="3671929" cy="20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neljännesaalto</a:t>
            </a:r>
          </a:p>
          <a:p>
            <a:r>
              <a:rPr lang="fi-FI" dirty="0" smtClean="0"/>
              <a:t>Virrat yhtä suuret ja</a:t>
            </a:r>
            <a:br>
              <a:rPr lang="fi-FI" dirty="0" smtClean="0"/>
            </a:br>
            <a:r>
              <a:rPr lang="fi-FI" dirty="0" smtClean="0">
                <a:solidFill>
                  <a:srgbClr val="C00000"/>
                </a:solidFill>
              </a:rPr>
              <a:t>vastakkaisvaiheiset</a:t>
            </a:r>
          </a:p>
          <a:p>
            <a:r>
              <a:rPr lang="fi-FI" dirty="0" smtClean="0"/>
              <a:t>Vahvistus 0,1 dB</a:t>
            </a:r>
          </a:p>
          <a:p>
            <a:r>
              <a:rPr lang="fi-FI" dirty="0" smtClean="0"/>
              <a:t>Mitenkäs saadaan tutumpi yksisuuntainen säteilykuvio?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825625"/>
            <a:ext cx="3048264" cy="278916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1825625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44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neljännesaalto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Virta -90 astetta</a:t>
            </a:r>
          </a:p>
          <a:p>
            <a:r>
              <a:rPr lang="fi-FI" dirty="0" smtClean="0"/>
              <a:t>Vahvistus 3 dB</a:t>
            </a:r>
          </a:p>
          <a:p>
            <a:r>
              <a:rPr lang="fi-FI" dirty="0" smtClean="0"/>
              <a:t>Nollakorotuksen paras</a:t>
            </a:r>
            <a:br>
              <a:rPr lang="fi-FI" dirty="0" smtClean="0"/>
            </a:br>
            <a:r>
              <a:rPr lang="fi-FI" dirty="0" smtClean="0"/>
              <a:t>valinta ja tyypillinen teorian esittämisasetelma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2034419"/>
            <a:ext cx="2872989" cy="287298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2034419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2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neljännesaalto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Virta -100 astetta</a:t>
            </a:r>
          </a:p>
          <a:p>
            <a:r>
              <a:rPr lang="fi-FI" dirty="0" smtClean="0"/>
              <a:t>Vahvistus 3,1 dB</a:t>
            </a:r>
          </a:p>
          <a:p>
            <a:r>
              <a:rPr lang="fi-FI" dirty="0" smtClean="0"/>
              <a:t>Etu-takasuhteessa</a:t>
            </a:r>
            <a:br>
              <a:rPr lang="fi-FI" dirty="0" smtClean="0"/>
            </a:br>
            <a:r>
              <a:rPr lang="fi-FI" dirty="0" smtClean="0"/>
              <a:t>parannus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2034419"/>
            <a:ext cx="3048264" cy="278916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2034419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31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vertikaaliantennia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Säteilykuvioon</a:t>
            </a:r>
            <a:br>
              <a:rPr lang="fi-FI" dirty="0" smtClean="0"/>
            </a:br>
            <a:r>
              <a:rPr lang="fi-FI" dirty="0" smtClean="0"/>
              <a:t>vaikuttaa antennien</a:t>
            </a:r>
            <a:br>
              <a:rPr lang="fi-FI" dirty="0" smtClean="0"/>
            </a:br>
            <a:r>
              <a:rPr lang="fi-FI" dirty="0" smtClean="0"/>
              <a:t>etäisyys ja virrat</a:t>
            </a:r>
          </a:p>
          <a:p>
            <a:r>
              <a:rPr lang="fi-FI" dirty="0" smtClean="0"/>
              <a:t>Etäisyys </a:t>
            </a:r>
            <a:r>
              <a:rPr lang="fi-FI" dirty="0" smtClean="0">
                <a:solidFill>
                  <a:srgbClr val="C00000"/>
                </a:solidFill>
              </a:rPr>
              <a:t>kymmenesosa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aallonpituudesta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Virta -150 astetta</a:t>
            </a:r>
          </a:p>
          <a:p>
            <a:r>
              <a:rPr lang="fi-FI" dirty="0" smtClean="0"/>
              <a:t>Vahvistus -1,3 dB</a:t>
            </a:r>
          </a:p>
          <a:p>
            <a:r>
              <a:rPr lang="fi-FI" dirty="0" smtClean="0"/>
              <a:t>Antennien läheisyys huonontaa vahvistusta, </a:t>
            </a:r>
            <a:br>
              <a:rPr lang="fi-FI" dirty="0" smtClean="0"/>
            </a:br>
            <a:r>
              <a:rPr lang="fi-FI" dirty="0" smtClean="0"/>
              <a:t>säteilykuvio on hyvä etenkin vastaanottoon (hiljainenko?)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2034419"/>
            <a:ext cx="3048264" cy="278916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2" y="2034419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636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Vertikaaliantenniryhmä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Kahdella vertikaaliantennilla saa aikaan suunta-antennin, jonka keilan voi kääntää sähköisesti vastakkaissuuntaan</a:t>
            </a:r>
          </a:p>
          <a:p>
            <a:r>
              <a:rPr lang="fi-FI" dirty="0" smtClean="0"/>
              <a:t>Neljällä neliöön laitetulla ryhmällä suuntia saadaan neljä tai jopa kahdeksan</a:t>
            </a:r>
          </a:p>
          <a:p>
            <a:r>
              <a:rPr lang="fi-FI" dirty="0" smtClean="0"/>
              <a:t>Keilanleveydestä johtuen vahvistus jää varsin pieneksi</a:t>
            </a:r>
          </a:p>
          <a:p>
            <a:endParaRPr lang="fi-FI" dirty="0" smtClean="0"/>
          </a:p>
          <a:p>
            <a:r>
              <a:rPr lang="fi-FI" dirty="0" smtClean="0"/>
              <a:t>Vieläkin useampi antenni voidaan laittaa ympyrän kehälle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78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Vertikaaliantenniryhmä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Neljällä neliöön laitetulla ryhmällä suuntia saadaan neljä tai jopa kahdeksan suuntaa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1800" dirty="0" smtClean="0"/>
          </a:p>
          <a:p>
            <a:r>
              <a:rPr lang="fi-FI" sz="1800" dirty="0" smtClean="0"/>
              <a:t>https://remoteqth.com/img/ZAW-WIKI/4sq-8dir/4sq.pdf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7064"/>
            <a:ext cx="5014395" cy="323116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35" y="2247064"/>
            <a:ext cx="4045207" cy="36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8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VOR antenni</a:t>
            </a:r>
            <a:endParaRPr lang="en-US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37" y="1690688"/>
            <a:ext cx="6397925" cy="4265283"/>
          </a:xfrm>
        </p:spPr>
      </p:pic>
    </p:spTree>
    <p:extLst>
      <p:ext uri="{BB962C8B-B14F-4D97-AF65-F5344CB8AC3E}">
        <p14:creationId xmlns:p14="http://schemas.microsoft.com/office/powerpoint/2010/main" val="3661246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Suunta-antennin toimintaperiaate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Sijoitetaan antennielementtejä riittävän laajalle alueella</a:t>
            </a:r>
          </a:p>
          <a:p>
            <a:r>
              <a:rPr lang="fi-FI" dirty="0" smtClean="0"/>
              <a:t>Järjestetään </a:t>
            </a:r>
            <a:r>
              <a:rPr lang="fi-FI" dirty="0" err="1" smtClean="0"/>
              <a:t>antennielementeihin</a:t>
            </a:r>
            <a:r>
              <a:rPr lang="fi-FI" dirty="0" smtClean="0"/>
              <a:t> sopivat virrat ja vaiheet</a:t>
            </a:r>
          </a:p>
          <a:p>
            <a:r>
              <a:rPr lang="fi-FI" dirty="0" err="1" smtClean="0"/>
              <a:t>Yagi</a:t>
            </a:r>
            <a:r>
              <a:rPr lang="fi-FI" dirty="0" smtClean="0"/>
              <a:t> antenni on yksi esimerkki suunta-antennista, jossa yleensä syötetään yhtä ”säteilijä” elementtiä ja muihin elementteihin indusoituu sopivat virrat ja vaiheet elementtien keskinäisvaikutuksen kautta</a:t>
            </a:r>
          </a:p>
          <a:p>
            <a:r>
              <a:rPr lang="fi-FI" dirty="0" smtClean="0"/>
              <a:t>Toinen tapa on syöttää kaikkia elementtejä kuten on tehty LPDA ratkaisussa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Suunnittelu vaatii tietokonesimulointeja</a:t>
            </a:r>
            <a:endParaRPr lang="fi-F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565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vielä?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Monialueantennit</a:t>
            </a:r>
          </a:p>
          <a:p>
            <a:pPr lvl="1"/>
            <a:r>
              <a:rPr lang="fi-FI" dirty="0" smtClean="0"/>
              <a:t>LPDA</a:t>
            </a:r>
          </a:p>
          <a:p>
            <a:pPr lvl="1"/>
            <a:r>
              <a:rPr lang="fi-FI" dirty="0" smtClean="0"/>
              <a:t>OFD</a:t>
            </a:r>
          </a:p>
          <a:p>
            <a:pPr lvl="1"/>
            <a:r>
              <a:rPr lang="fi-FI" dirty="0" smtClean="0"/>
              <a:t>Monialue </a:t>
            </a:r>
            <a:r>
              <a:rPr lang="fi-FI" dirty="0" err="1" smtClean="0"/>
              <a:t>yagit</a:t>
            </a:r>
            <a:endParaRPr lang="fi-FI" dirty="0" smtClean="0"/>
          </a:p>
          <a:p>
            <a:pPr lvl="1"/>
            <a:r>
              <a:rPr lang="fi-FI" dirty="0" smtClean="0"/>
              <a:t>LK99</a:t>
            </a:r>
          </a:p>
          <a:p>
            <a:pPr lvl="1"/>
            <a:r>
              <a:rPr lang="fi-FI" dirty="0" err="1" smtClean="0"/>
              <a:t>Beverage</a:t>
            </a:r>
            <a:endParaRPr lang="fi-FI" dirty="0" smtClean="0"/>
          </a:p>
          <a:p>
            <a:pPr lvl="1"/>
            <a:r>
              <a:rPr lang="fi-FI" dirty="0" err="1" smtClean="0"/>
              <a:t>Loopit</a:t>
            </a:r>
            <a:endParaRPr lang="fi-FI" dirty="0" smtClean="0"/>
          </a:p>
          <a:p>
            <a:r>
              <a:rPr lang="fi-FI" dirty="0" smtClean="0"/>
              <a:t>Polarisaatio</a:t>
            </a:r>
          </a:p>
          <a:p>
            <a:pPr lvl="1"/>
            <a:r>
              <a:rPr lang="fi-FI" dirty="0" smtClean="0"/>
              <a:t>Eteneminen</a:t>
            </a:r>
          </a:p>
          <a:p>
            <a:pPr lvl="1"/>
            <a:r>
              <a:rPr lang="fi-FI" dirty="0" smtClean="0"/>
              <a:t>Antennit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91" y="601947"/>
            <a:ext cx="2994920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8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Monialueantennit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monialueisuus on oikeastaan kysymys miten antennin impedanssi voidaan sovittaa vaikkapa 50 </a:t>
            </a:r>
            <a:r>
              <a:rPr lang="el-GR" dirty="0" smtClean="0"/>
              <a:t>Ω</a:t>
            </a:r>
            <a:r>
              <a:rPr lang="fi-FI" dirty="0" smtClean="0"/>
              <a:t> laitteisiin</a:t>
            </a:r>
          </a:p>
          <a:p>
            <a:r>
              <a:rPr lang="fi-FI" dirty="0" smtClean="0"/>
              <a:t>Sinänsä </a:t>
            </a:r>
            <a:r>
              <a:rPr lang="fi-FI" dirty="0" err="1" smtClean="0"/>
              <a:t>dipoli</a:t>
            </a:r>
            <a:r>
              <a:rPr lang="fi-FI" dirty="0" smtClean="0"/>
              <a:t> säteilee kaikilla taajuuksilla, mutta on sovitettavissa helpommin resonanssitaajuuksien läheisyydessä</a:t>
            </a:r>
          </a:p>
          <a:p>
            <a:r>
              <a:rPr lang="fi-FI" dirty="0" smtClean="0"/>
              <a:t>Impedanssi puolenaallon </a:t>
            </a:r>
            <a:r>
              <a:rPr lang="fi-FI" dirty="0" err="1" smtClean="0"/>
              <a:t>dipolin</a:t>
            </a:r>
            <a:r>
              <a:rPr lang="fi-FI" dirty="0" smtClean="0"/>
              <a:t> keskellä on pieni perustaajuudella ja sen parittomilla kerrannaisilla (</a:t>
            </a:r>
            <a:r>
              <a:rPr lang="fi-FI" sz="2400" dirty="0" smtClean="0"/>
              <a:t>sarjaresonanssi</a:t>
            </a:r>
            <a:r>
              <a:rPr lang="fi-FI" dirty="0" smtClean="0"/>
              <a:t>)</a:t>
            </a:r>
          </a:p>
          <a:p>
            <a:r>
              <a:rPr lang="fi-FI" dirty="0" smtClean="0"/>
              <a:t>Parillisilla kerrannaisilla on suuri impedanssi (</a:t>
            </a:r>
            <a:r>
              <a:rPr lang="fi-FI" sz="2400" dirty="0" smtClean="0"/>
              <a:t>rinnakkaisresonanssi</a:t>
            </a:r>
            <a:r>
              <a:rPr lang="fi-FI" dirty="0" smtClean="0"/>
              <a:t>)</a:t>
            </a:r>
          </a:p>
          <a:p>
            <a:r>
              <a:rPr lang="fi-FI" dirty="0" smtClean="0"/>
              <a:t>Syöttämällä </a:t>
            </a:r>
            <a:r>
              <a:rPr lang="fi-FI" dirty="0" err="1" smtClean="0"/>
              <a:t>dipolia</a:t>
            </a:r>
            <a:r>
              <a:rPr lang="fi-FI" dirty="0" smtClean="0"/>
              <a:t> vaikkapa kolmasosan kohdalta saadaan pieni impedanssi muillakin kerrannaisilla, OFD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 vapaassa tilassa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99745"/>
            <a:ext cx="10515600" cy="4351338"/>
          </a:xfrm>
        </p:spPr>
        <p:txBody>
          <a:bodyPr/>
          <a:lstStyle/>
          <a:p>
            <a:r>
              <a:rPr lang="fi-FI" dirty="0" smtClean="0"/>
              <a:t>Virranjakautuma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SWR</a:t>
            </a:r>
            <a:br>
              <a:rPr lang="fi-FI" dirty="0" smtClean="0"/>
            </a:br>
            <a:r>
              <a:rPr lang="fi-FI" dirty="0" smtClean="0"/>
              <a:t>syöttöpisteessä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0" y="1524414"/>
            <a:ext cx="3671929" cy="206706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00" y="2162055"/>
            <a:ext cx="3688400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Moniaaltoalueen antennin säteilykuvio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Dipolityyppisien</a:t>
            </a:r>
            <a:r>
              <a:rPr lang="fi-FI" dirty="0" smtClean="0"/>
              <a:t> moniaaltoaleen antenneissa virtajakautuma muodostuu sellaiseksi, että syntyy monia keiloja, 80 m OFD ilman </a:t>
            </a:r>
            <a:r>
              <a:rPr lang="fi-FI" dirty="0" err="1" smtClean="0"/>
              <a:t>balunia</a:t>
            </a:r>
            <a:r>
              <a:rPr lang="fi-FI" dirty="0" smtClean="0"/>
              <a:t> taajuuksilla 7, 21 ja 28 MHz parhaaseen korotuskulmaan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3974"/>
            <a:ext cx="2872989" cy="28729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05" y="3303973"/>
            <a:ext cx="2872989" cy="287298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10" y="3303973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143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Moniaaltoalueen antennin säteilykuvio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Dipolityyppisien</a:t>
            </a:r>
            <a:r>
              <a:rPr lang="fi-FI" dirty="0" smtClean="0"/>
              <a:t> moniaaltoaleen antenneissa virtajakautuma muodostuu sellaiseksi, että syntyy monia keiloja, 80 m OFD ilman </a:t>
            </a:r>
            <a:r>
              <a:rPr lang="fi-FI" dirty="0" err="1" smtClean="0"/>
              <a:t>balunia</a:t>
            </a:r>
            <a:r>
              <a:rPr lang="fi-FI" dirty="0" smtClean="0"/>
              <a:t> taajuuksilla 7, 21 ja 28 MHz parhaaseen korotuskulmaan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7800"/>
            <a:ext cx="3048264" cy="278916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3387800"/>
            <a:ext cx="3048264" cy="278916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36" y="3387800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3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Monialueantennit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Toinen tapa laajentaa </a:t>
            </a:r>
            <a:r>
              <a:rPr lang="fi-FI" dirty="0" err="1" smtClean="0"/>
              <a:t>dipolityyppisen</a:t>
            </a:r>
            <a:r>
              <a:rPr lang="fi-FI" dirty="0" smtClean="0"/>
              <a:t> antennin kaistaa on kuormittaa sitä vastuksella</a:t>
            </a:r>
          </a:p>
          <a:p>
            <a:pPr lvl="1"/>
            <a:r>
              <a:rPr lang="fi-FI" dirty="0" smtClean="0"/>
              <a:t>Vastus luonnollisesti aiheuttaa häviöitä, mutta antenni on silti käyttökelpoinen</a:t>
            </a:r>
          </a:p>
          <a:p>
            <a:r>
              <a:rPr lang="fi-FI" dirty="0" smtClean="0"/>
              <a:t>Kolmas tapa on lisätä antenniin haluttujen alueiden elementtejä ja syöttää niitä rinnakkain</a:t>
            </a:r>
          </a:p>
          <a:p>
            <a:pPr lvl="1"/>
            <a:r>
              <a:rPr lang="fi-FI" dirty="0" smtClean="0"/>
              <a:t>Rinnakkain laitetut elementit vaikuttavat voimakkaasti toisiinsa ja mitoitus vaatii suunnittelua</a:t>
            </a:r>
          </a:p>
          <a:p>
            <a:pPr lvl="1"/>
            <a:r>
              <a:rPr lang="fi-FI" dirty="0" smtClean="0"/>
              <a:t>Helpoin tapa olisi laittaa elementit poikittain toisiinsa nähden maksimissaan kolmeen suuntaan</a:t>
            </a:r>
          </a:p>
          <a:p>
            <a:r>
              <a:rPr lang="fi-FI" dirty="0" smtClean="0"/>
              <a:t>Rinnakkaissyötön sijaan voidaan käyttää ns. </a:t>
            </a:r>
            <a:r>
              <a:rPr lang="fi-FI" dirty="0" err="1" smtClean="0"/>
              <a:t>parasiittista</a:t>
            </a:r>
            <a:r>
              <a:rPr lang="fi-FI" dirty="0" smtClean="0"/>
              <a:t> syöttöä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711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Laajakaista-antennit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laajakaistaisuus syntyy geometrialla</a:t>
            </a:r>
            <a:endParaRPr lang="en-US" dirty="0"/>
          </a:p>
          <a:p>
            <a:r>
              <a:rPr lang="fi-FI" dirty="0" smtClean="0"/>
              <a:t>Yksinkertaisimmillaan käytetään paksuja </a:t>
            </a:r>
            <a:r>
              <a:rPr lang="fi-FI" dirty="0" err="1" smtClean="0"/>
              <a:t>dipolin</a:t>
            </a:r>
            <a:r>
              <a:rPr lang="fi-FI" dirty="0" smtClean="0"/>
              <a:t> elementtejä</a:t>
            </a:r>
          </a:p>
          <a:p>
            <a:r>
              <a:rPr lang="fi-FI" dirty="0" smtClean="0"/>
              <a:t>Vähemmällä materiaalimäärällä syntyy </a:t>
            </a:r>
            <a:r>
              <a:rPr lang="fi-FI" dirty="0" err="1" smtClean="0"/>
              <a:t>discone</a:t>
            </a:r>
            <a:r>
              <a:rPr lang="fi-FI" dirty="0" smtClean="0"/>
              <a:t> (kiekko-kartio) antenni</a:t>
            </a:r>
          </a:p>
          <a:p>
            <a:pPr lvl="1"/>
            <a:r>
              <a:rPr lang="fi-FI" dirty="0" smtClean="0"/>
              <a:t>Kiekon halkaisija 0,7 x aallonpituus</a:t>
            </a:r>
          </a:p>
          <a:p>
            <a:pPr lvl="1"/>
            <a:r>
              <a:rPr lang="fi-FI" dirty="0" smtClean="0"/>
              <a:t>Kartion pituus pintaa pitkin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neljännesaalto</a:t>
            </a:r>
            <a:endParaRPr lang="en-US" dirty="0" smtClean="0"/>
          </a:p>
          <a:p>
            <a:pPr lvl="1"/>
            <a:r>
              <a:rPr lang="fi-FI" dirty="0" smtClean="0"/>
              <a:t>Kartiokulma 25 – 40 astetta</a:t>
            </a:r>
          </a:p>
          <a:p>
            <a:pPr lvl="1"/>
            <a:r>
              <a:rPr lang="fi-FI" dirty="0" smtClean="0"/>
              <a:t>Taajuusalue 1:10 tai enemmän</a:t>
            </a:r>
          </a:p>
          <a:p>
            <a:pPr lvl="1"/>
            <a:endParaRPr lang="fi-FI" dirty="0"/>
          </a:p>
          <a:p>
            <a:pPr lvl="1"/>
            <a:r>
              <a:rPr lang="fi-FI" sz="1000" dirty="0" smtClean="0"/>
              <a:t>Kuvat Wikipedia: </a:t>
            </a:r>
            <a:r>
              <a:rPr lang="en-US" sz="1000" dirty="0" err="1">
                <a:hlinkClick r:id="rId2"/>
              </a:rPr>
              <a:t>Discone</a:t>
            </a:r>
            <a:r>
              <a:rPr lang="en-US" sz="1000" dirty="0">
                <a:hlinkClick r:id="rId2"/>
              </a:rPr>
              <a:t> antenna - Wikipedia</a:t>
            </a:r>
            <a:endParaRPr lang="fi-FI" sz="10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7328"/>
            <a:ext cx="2514818" cy="24233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60" y="3585937"/>
            <a:ext cx="1379340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6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V-asennossa voidaan mitoittaa kattamaan koko 80 m alue n. 8 %, SWR &lt; 2</a:t>
            </a:r>
          </a:p>
          <a:p>
            <a:r>
              <a:rPr lang="fi-FI" dirty="0" smtClean="0"/>
              <a:t>Kun </a:t>
            </a:r>
            <a:r>
              <a:rPr lang="fi-FI" dirty="0" err="1" smtClean="0"/>
              <a:t>ristidipolin</a:t>
            </a:r>
            <a:r>
              <a:rPr lang="fi-FI" dirty="0" smtClean="0"/>
              <a:t> haarat ovat samanmittaiset, niin kaistaleveys on 4,5 % SWR 2,0 arvolla eli sama luokkaa kuin tavallisella V-asennon </a:t>
            </a:r>
            <a:r>
              <a:rPr lang="fi-FI" dirty="0" err="1" smtClean="0"/>
              <a:t>dipolilla</a:t>
            </a:r>
            <a:endParaRPr lang="fi-FI" dirty="0" smtClean="0"/>
          </a:p>
          <a:p>
            <a:r>
              <a:rPr lang="fi-FI" dirty="0" smtClean="0"/>
              <a:t>Toimiakseen laajakaistaisena </a:t>
            </a:r>
            <a:r>
              <a:rPr lang="fi-FI" dirty="0" err="1" smtClean="0"/>
              <a:t>dipolien</a:t>
            </a:r>
            <a:r>
              <a:rPr lang="fi-FI" dirty="0" smtClean="0"/>
              <a:t> haarojen tulee olla erimittaiset</a:t>
            </a:r>
          </a:p>
          <a:p>
            <a:endParaRPr lang="fi-FI" dirty="0" smtClean="0"/>
          </a:p>
          <a:p>
            <a:r>
              <a:rPr lang="fi-FI" dirty="0" smtClean="0"/>
              <a:t>Sopivasti valitsemalla antennin korkeus ja huippukulma saadaan yhden käännetyn </a:t>
            </a:r>
            <a:r>
              <a:rPr lang="fi-FI" dirty="0" err="1" smtClean="0"/>
              <a:t>Vee:n</a:t>
            </a:r>
            <a:r>
              <a:rPr lang="fi-FI" dirty="0" smtClean="0"/>
              <a:t> </a:t>
            </a:r>
            <a:r>
              <a:rPr lang="fi-FI" dirty="0" err="1" smtClean="0"/>
              <a:t>dipolin</a:t>
            </a:r>
            <a:r>
              <a:rPr lang="fi-FI" dirty="0" smtClean="0"/>
              <a:t> impedanssiksi 50 </a:t>
            </a:r>
            <a:r>
              <a:rPr lang="el-GR" dirty="0" smtClean="0"/>
              <a:t>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695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V-asennossa, </a:t>
            </a:r>
            <a:br>
              <a:rPr lang="fi-FI" dirty="0" smtClean="0"/>
            </a:br>
            <a:r>
              <a:rPr lang="fi-FI" dirty="0" smtClean="0"/>
              <a:t>haarojen pituussuhde 1,046</a:t>
            </a:r>
            <a:br>
              <a:rPr lang="fi-FI" dirty="0" smtClean="0"/>
            </a:br>
            <a:r>
              <a:rPr lang="fi-FI" dirty="0" smtClean="0"/>
              <a:t>eli ero on 4,6%</a:t>
            </a:r>
          </a:p>
          <a:p>
            <a:r>
              <a:rPr lang="fi-FI" dirty="0" smtClean="0"/>
              <a:t>SWR 2,0 kaista 5,2 %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0" y="3995219"/>
            <a:ext cx="3002540" cy="231668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265329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910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V-asennossa, </a:t>
            </a:r>
            <a:br>
              <a:rPr lang="fi-FI" dirty="0" smtClean="0"/>
            </a:br>
            <a:r>
              <a:rPr lang="fi-FI" dirty="0" smtClean="0"/>
              <a:t>haarojen pituussuhde 1,066</a:t>
            </a:r>
            <a:br>
              <a:rPr lang="fi-FI" dirty="0" smtClean="0"/>
            </a:br>
            <a:r>
              <a:rPr lang="fi-FI" dirty="0" smtClean="0"/>
              <a:t>eli ero on 6,6%</a:t>
            </a:r>
          </a:p>
          <a:p>
            <a:r>
              <a:rPr lang="fi-FI" dirty="0" smtClean="0"/>
              <a:t>SWR 2,0 kaista 7,9 %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265329"/>
            <a:ext cx="5090601" cy="404657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8" y="3867903"/>
            <a:ext cx="3033023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09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V-asennossa, </a:t>
            </a:r>
            <a:br>
              <a:rPr lang="fi-FI" dirty="0" smtClean="0"/>
            </a:br>
            <a:r>
              <a:rPr lang="fi-FI" dirty="0" smtClean="0"/>
              <a:t>haarojen pituussuhde 1,086</a:t>
            </a:r>
            <a:br>
              <a:rPr lang="fi-FI" dirty="0" smtClean="0"/>
            </a:br>
            <a:r>
              <a:rPr lang="fi-FI" dirty="0" smtClean="0"/>
              <a:t>eli ero on 8,6%</a:t>
            </a:r>
          </a:p>
          <a:p>
            <a:r>
              <a:rPr lang="fi-FI" dirty="0" smtClean="0"/>
              <a:t>SWR 2,0 kaista n. 10 %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288033"/>
            <a:ext cx="5090601" cy="404657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8" y="3845041"/>
            <a:ext cx="3033023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88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V-asennossa, </a:t>
            </a:r>
            <a:br>
              <a:rPr lang="fi-FI" dirty="0" smtClean="0"/>
            </a:br>
            <a:r>
              <a:rPr lang="fi-FI" dirty="0" smtClean="0"/>
              <a:t>haarojen pituussuhde 1,106</a:t>
            </a:r>
            <a:br>
              <a:rPr lang="fi-FI" dirty="0" smtClean="0"/>
            </a:br>
            <a:r>
              <a:rPr lang="fi-FI" dirty="0" smtClean="0"/>
              <a:t>eli ero on 10,6%</a:t>
            </a:r>
          </a:p>
          <a:p>
            <a:r>
              <a:rPr lang="fi-FI" dirty="0" smtClean="0"/>
              <a:t>SWR 2,0 kaista 13 % </a:t>
            </a:r>
            <a:r>
              <a:rPr lang="fi-FI" dirty="0" err="1" smtClean="0"/>
              <a:t>keski</a:t>
            </a:r>
            <a:r>
              <a:rPr lang="fi-FI" dirty="0" smtClean="0"/>
              <a:t> SWR 1,6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265329"/>
            <a:ext cx="5090601" cy="404657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78" y="3995219"/>
            <a:ext cx="304064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8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V-asennossa, </a:t>
            </a:r>
            <a:br>
              <a:rPr lang="fi-FI" dirty="0" smtClean="0"/>
            </a:br>
            <a:r>
              <a:rPr lang="fi-FI" dirty="0" smtClean="0"/>
              <a:t>haarojen pituussuhde 1,126</a:t>
            </a:r>
            <a:br>
              <a:rPr lang="fi-FI" dirty="0" smtClean="0"/>
            </a:br>
            <a:r>
              <a:rPr lang="fi-FI" dirty="0" smtClean="0"/>
              <a:t>eli ero on 12,6%</a:t>
            </a:r>
          </a:p>
          <a:p>
            <a:r>
              <a:rPr lang="fi-FI" dirty="0" smtClean="0"/>
              <a:t>SWR 2,0 kaista 15 % </a:t>
            </a:r>
            <a:r>
              <a:rPr lang="fi-FI" dirty="0" err="1" smtClean="0"/>
              <a:t>keski</a:t>
            </a:r>
            <a:r>
              <a:rPr lang="fi-FI" dirty="0" smtClean="0"/>
              <a:t> SWR 2,3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68" y="3987599"/>
            <a:ext cx="3048264" cy="232430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265329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 vapaassa tilassa, syöttö keskeltä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99745"/>
            <a:ext cx="10515600" cy="4351338"/>
          </a:xfrm>
        </p:spPr>
        <p:txBody>
          <a:bodyPr/>
          <a:lstStyle/>
          <a:p>
            <a:r>
              <a:rPr lang="fi-FI" dirty="0" smtClean="0"/>
              <a:t>Virranjakautuma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SWR</a:t>
            </a:r>
          </a:p>
          <a:p>
            <a:endParaRPr lang="fi-FI" dirty="0"/>
          </a:p>
          <a:p>
            <a:r>
              <a:rPr lang="fi-FI" dirty="0" smtClean="0"/>
              <a:t>Säteilykuvio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0" y="1524414"/>
            <a:ext cx="3671929" cy="206706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00" y="2162055"/>
            <a:ext cx="3688400" cy="233192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59" y="3434786"/>
            <a:ext cx="2872989" cy="28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82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Yhden </a:t>
            </a:r>
            <a:r>
              <a:rPr lang="fi-FI" dirty="0" err="1" smtClean="0"/>
              <a:t>bandin</a:t>
            </a:r>
            <a:r>
              <a:rPr lang="fi-FI" dirty="0" smtClean="0"/>
              <a:t> laajakaista-antenni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Ristidipoli</a:t>
            </a:r>
            <a:r>
              <a:rPr lang="fi-FI" dirty="0" smtClean="0"/>
              <a:t> käännetyssä </a:t>
            </a:r>
            <a:br>
              <a:rPr lang="fi-FI" dirty="0" smtClean="0"/>
            </a:br>
            <a:r>
              <a:rPr lang="fi-FI" dirty="0" smtClean="0"/>
              <a:t>V-asennossa</a:t>
            </a:r>
          </a:p>
          <a:p>
            <a:r>
              <a:rPr lang="fi-FI" dirty="0" smtClean="0"/>
              <a:t>Erimittaiset </a:t>
            </a:r>
            <a:r>
              <a:rPr lang="fi-FI" dirty="0" err="1" smtClean="0"/>
              <a:t>dipolihaarat</a:t>
            </a:r>
            <a:endParaRPr lang="fi-FI" dirty="0" smtClean="0"/>
          </a:p>
          <a:p>
            <a:r>
              <a:rPr lang="fi-FI" dirty="0" smtClean="0"/>
              <a:t>Tässä </a:t>
            </a:r>
            <a:r>
              <a:rPr lang="fi-FI" dirty="0" err="1" smtClean="0"/>
              <a:t>lankadipolitapauksessa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n. 8 % pituuserolla antennin</a:t>
            </a:r>
            <a:br>
              <a:rPr lang="fi-FI" dirty="0" smtClean="0"/>
            </a:br>
            <a:r>
              <a:rPr lang="fi-FI" dirty="0" smtClean="0"/>
              <a:t>polarisaatio on ympyrä</a:t>
            </a:r>
          </a:p>
          <a:p>
            <a:r>
              <a:rPr lang="fi-FI" dirty="0" smtClean="0"/>
              <a:t>Kummankin antennin impedanssi</a:t>
            </a:r>
            <a:br>
              <a:rPr lang="fi-FI" dirty="0" smtClean="0"/>
            </a:br>
            <a:r>
              <a:rPr lang="fi-FI" dirty="0" smtClean="0"/>
              <a:t>yksinään on 50 </a:t>
            </a:r>
            <a:r>
              <a:rPr lang="el-GR" dirty="0" smtClean="0"/>
              <a:t>Ω</a:t>
            </a:r>
            <a:r>
              <a:rPr lang="fi-FI" dirty="0" smtClean="0"/>
              <a:t> ja niiden </a:t>
            </a:r>
            <a:br>
              <a:rPr lang="fi-FI" dirty="0" smtClean="0"/>
            </a:br>
            <a:r>
              <a:rPr lang="fi-FI" dirty="0" smtClean="0"/>
              <a:t>rinnankytkennän impedanssi on</a:t>
            </a:r>
            <a:br>
              <a:rPr lang="fi-FI" dirty="0" smtClean="0"/>
            </a:br>
            <a:r>
              <a:rPr lang="fi-FI" dirty="0"/>
              <a:t>50 </a:t>
            </a:r>
            <a:r>
              <a:rPr lang="el-GR" dirty="0" smtClean="0"/>
              <a:t>Ω</a:t>
            </a:r>
            <a:r>
              <a:rPr lang="fi-FI" dirty="0" smtClean="0"/>
              <a:t>, kompleksilukujen ihme!</a:t>
            </a:r>
          </a:p>
          <a:p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265329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099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Vaakapolarisaatio oikosulkeutuu pienissä lähtökulmissa</a:t>
            </a:r>
          </a:p>
          <a:p>
            <a:r>
              <a:rPr lang="fi-FI" dirty="0" smtClean="0"/>
              <a:t>Tietysti vertikaali DX-työskentelyyn, vai onko näin?</a:t>
            </a:r>
          </a:p>
          <a:p>
            <a:r>
              <a:rPr lang="fi-FI" dirty="0" smtClean="0"/>
              <a:t>Jutussa ”Ideaalisti maanläheinen” esitin miten myös vertikaalipolarisaatiolla on tyypillisen maan tapauksessa suuri vaimennus pienissä lähtökulmissa </a:t>
            </a:r>
            <a:br>
              <a:rPr lang="fi-FI" dirty="0" smtClean="0"/>
            </a:br>
            <a:r>
              <a:rPr lang="fi-FI" sz="2000" dirty="0" err="1" smtClean="0"/>
              <a:t>Rixun</a:t>
            </a:r>
            <a:r>
              <a:rPr lang="fi-FI" sz="2000" dirty="0" smtClean="0"/>
              <a:t> Kolmonen </a:t>
            </a:r>
            <a:r>
              <a:rPr lang="en-US" sz="2000" dirty="0" err="1"/>
              <a:t>Numero</a:t>
            </a:r>
            <a:r>
              <a:rPr lang="en-US" sz="2000" dirty="0"/>
              <a:t> 1/2023 #94 </a:t>
            </a:r>
            <a:r>
              <a:rPr lang="en-US" sz="2000" dirty="0" smtClean="0"/>
              <a:t>5.3.2023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fi-FI" dirty="0" smtClean="0"/>
              <a:t>Vertikaali/vaaka polarisaatioita on tietysti tutkittu ja tulos on mielenkiintoinen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043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Missäs</a:t>
            </a:r>
            <a:r>
              <a:rPr lang="fi-FI" dirty="0" smtClean="0"/>
              <a:t> tulokulmissa DX-asemat tyypillisesti tulevat vastaanottimeen?</a:t>
            </a:r>
          </a:p>
          <a:p>
            <a:r>
              <a:rPr lang="fi-FI" dirty="0" smtClean="0"/>
              <a:t>Minä en tiedä, mutta ei ainakaan ihan suurissa</a:t>
            </a:r>
          </a:p>
          <a:p>
            <a:endParaRPr lang="fi-FI" dirty="0" smtClean="0"/>
          </a:p>
          <a:p>
            <a:r>
              <a:rPr lang="fi-FI" dirty="0" smtClean="0"/>
              <a:t>Mitenkäs muuten verrataan vertikaali- ja vaaka-antenneja, tässä otan vertailun perustaksi syöttöpisteen korkeuden</a:t>
            </a:r>
          </a:p>
          <a:p>
            <a:pPr lvl="1"/>
            <a:r>
              <a:rPr lang="fi-FI" dirty="0" smtClean="0"/>
              <a:t>Vertikaaliantenni on siten keskimäärin hieman korkeammalla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064792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Laitetaan antennit kahdeksasosa-aallon korkeudelle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Harmaa alue vastaa saman lähetystehon säteilykuvioita tyypillisen maan tapauksessa</a:t>
            </a:r>
          </a:p>
          <a:p>
            <a:r>
              <a:rPr lang="fi-FI" dirty="0" smtClean="0"/>
              <a:t>Vaakapolaroitu antenni voittaa mennen tullen yli 20 asteen kulmissa, </a:t>
            </a:r>
            <a:r>
              <a:rPr lang="fi-FI" dirty="0" err="1" smtClean="0"/>
              <a:t>vaakapolaroidin</a:t>
            </a:r>
            <a:r>
              <a:rPr lang="fi-FI" dirty="0" smtClean="0"/>
              <a:t> </a:t>
            </a:r>
            <a:r>
              <a:rPr lang="fi-FI" dirty="0" err="1" smtClean="0"/>
              <a:t>dipolin</a:t>
            </a:r>
            <a:r>
              <a:rPr lang="fi-FI" dirty="0" smtClean="0"/>
              <a:t> päätysuunnan kuva puuttuu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04" y="2320194"/>
            <a:ext cx="3459780" cy="221761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4" y="2320194"/>
            <a:ext cx="3459780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704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Antennit neljännesaallon korkeudella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Vaakapolaroitu antenni voittaa yli 20 asteen kulmissa, kuva vasemmalla, häviää päädyssä, kuva keskellä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03" y="2377349"/>
            <a:ext cx="3391194" cy="210330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0" y="2335435"/>
            <a:ext cx="3497883" cy="218713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66" y="2316383"/>
            <a:ext cx="340643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80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Seuraavaksi vertikaali- ja horisontaaliantennit puolenaallon korkeudella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Vaakapolaroitu antenni säteilee myös langan suuntaan, keskellä</a:t>
            </a:r>
          </a:p>
          <a:p>
            <a:r>
              <a:rPr lang="fi-FI" dirty="0" smtClean="0"/>
              <a:t>Vaakapolaroitu antenni voittaa yli viiden asteen kulmissa, </a:t>
            </a:r>
            <a:br>
              <a:rPr lang="fi-FI" dirty="0" smtClean="0"/>
            </a:br>
            <a:r>
              <a:rPr lang="fi-FI" dirty="0" smtClean="0"/>
              <a:t>mutta häviää kaikkialla päätysuuntaan, NVIS-käyttö heikkoa molemmilla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7445"/>
            <a:ext cx="3467400" cy="21566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03" y="2383168"/>
            <a:ext cx="3391194" cy="206519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03" y="2337445"/>
            <a:ext cx="3429297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51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Nostetaan antennit kolmeneljännesaallon korkeudelle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Korkeammalle nostettu antenni kehittää nollakohtia mahdollisesti toivottuihin korotuskulmiin, esim. vaakapolaroitu 40 asteeseen </a:t>
            </a:r>
          </a:p>
          <a:p>
            <a:r>
              <a:rPr lang="fi-FI" dirty="0" smtClean="0"/>
              <a:t>Vaakapolaroitu antenni yleensä voittaa yli viiden asteen kulmissa, </a:t>
            </a:r>
            <a:br>
              <a:rPr lang="fi-FI" dirty="0" smtClean="0"/>
            </a:br>
            <a:r>
              <a:rPr lang="fi-FI" dirty="0" smtClean="0"/>
              <a:t>mutta häviää kaikkialla päätysuuntaan NVIS käyttöä </a:t>
            </a:r>
            <a:r>
              <a:rPr lang="fi-FI" dirty="0" err="1" smtClean="0"/>
              <a:t>lukuunottamatta</a:t>
            </a: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2" y="2375549"/>
            <a:ext cx="3551228" cy="210330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79" y="2346866"/>
            <a:ext cx="3482642" cy="216426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29" y="2375549"/>
            <a:ext cx="3535986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108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Horisontaali- vai vertikaaliantenni?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Antennit kokoaallon korkeudella alkaa olla haasteellinen 80 m </a:t>
            </a:r>
            <a:r>
              <a:rPr lang="fi-FI" dirty="0" err="1" smtClean="0"/>
              <a:t>bandilla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Korkeammalle nostettu antenni kehittää nollakohtia mahdollisesti toivottuihin korotuskulmiin, esim. vaakapolaroitu nyt 30 asteeseen </a:t>
            </a:r>
          </a:p>
          <a:p>
            <a:r>
              <a:rPr lang="fi-FI" dirty="0" smtClean="0"/>
              <a:t>Vaakapolaroitu antenni yleensä voittaa yli viiden asteen kulmissa, </a:t>
            </a:r>
            <a:br>
              <a:rPr lang="fi-FI" dirty="0" smtClean="0"/>
            </a:br>
            <a:r>
              <a:rPr lang="fi-FI" dirty="0" smtClean="0"/>
              <a:t>mutta häviää päätysuuntaan ehkä NVIS käyttöä </a:t>
            </a:r>
            <a:r>
              <a:rPr lang="fi-FI" dirty="0" err="1" smtClean="0"/>
              <a:t>lukuunottamatta</a:t>
            </a:r>
            <a:endParaRPr lang="fi-FI" dirty="0" smtClean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107"/>
            <a:ext cx="3535986" cy="213378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00" y="2350676"/>
            <a:ext cx="3467400" cy="21566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0" y="2365917"/>
            <a:ext cx="3497883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3,5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perusosa on puolenaallon </a:t>
            </a:r>
            <a:r>
              <a:rPr lang="fi-FI" dirty="0" err="1" smtClean="0"/>
              <a:t>dipoli</a:t>
            </a:r>
            <a:r>
              <a:rPr lang="fi-FI" dirty="0" smtClean="0"/>
              <a:t> pituus 40 m</a:t>
            </a:r>
          </a:p>
          <a:p>
            <a:r>
              <a:rPr lang="fi-FI" dirty="0" smtClean="0"/>
              <a:t>Yleensä </a:t>
            </a:r>
            <a:r>
              <a:rPr lang="fi-FI" dirty="0"/>
              <a:t>antenni on ripustettu vinoon, tässä noustaan ensin 1 </a:t>
            </a:r>
            <a:r>
              <a:rPr lang="fi-FI" dirty="0" smtClean="0"/>
              <a:t>m ja </a:t>
            </a:r>
            <a:br>
              <a:rPr lang="fi-FI" dirty="0" smtClean="0"/>
            </a:br>
            <a:r>
              <a:rPr lang="fi-FI" dirty="0" smtClean="0"/>
              <a:t>loppu nousee korotuskulman mukaan</a:t>
            </a:r>
            <a:endParaRPr lang="fi-FI" dirty="0"/>
          </a:p>
          <a:p>
            <a:r>
              <a:rPr lang="fi-FI" dirty="0" smtClean="0"/>
              <a:t>Korotuskulmat </a:t>
            </a:r>
            <a:r>
              <a:rPr lang="fi-FI" dirty="0"/>
              <a:t>10, </a:t>
            </a:r>
            <a:r>
              <a:rPr lang="fi-FI" dirty="0" smtClean="0"/>
              <a:t>30, 50</a:t>
            </a:r>
            <a:r>
              <a:rPr lang="fi-FI" dirty="0"/>
              <a:t>, </a:t>
            </a:r>
            <a:r>
              <a:rPr lang="fi-FI" dirty="0" smtClean="0"/>
              <a:t>60</a:t>
            </a:r>
            <a:r>
              <a:rPr lang="fi-FI" dirty="0"/>
              <a:t>, </a:t>
            </a:r>
            <a:r>
              <a:rPr lang="fi-FI" dirty="0" smtClean="0"/>
              <a:t>80 </a:t>
            </a:r>
            <a:r>
              <a:rPr lang="fi-FI" dirty="0"/>
              <a:t>ja </a:t>
            </a:r>
            <a:r>
              <a:rPr lang="fi-FI" dirty="0" smtClean="0"/>
              <a:t>90 astetta</a:t>
            </a:r>
          </a:p>
          <a:p>
            <a:pPr lvl="1"/>
            <a:r>
              <a:rPr lang="fi-FI" sz="2000" dirty="0" smtClean="0"/>
              <a:t>10 astetta jättää antennin aika alas ja simulaattori voi antaa viitteellisen tuloksen</a:t>
            </a:r>
            <a:endParaRPr lang="en-US" sz="2000" dirty="0"/>
          </a:p>
          <a:p>
            <a:r>
              <a:rPr lang="fi-FI" dirty="0" smtClean="0"/>
              <a:t>3,5 MHz 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237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sällön paikkamerkki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4" y="365087"/>
            <a:ext cx="3048000" cy="27892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4287"/>
            <a:ext cx="3048264" cy="278916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365125"/>
            <a:ext cx="3048264" cy="278916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365125"/>
            <a:ext cx="3048264" cy="27891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3154287"/>
            <a:ext cx="3048264" cy="2789162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3154287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Dipoli vapaassa tilassa, syöttöimpedanssi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Syöttö keskeltä</a:t>
            </a:r>
          </a:p>
          <a:p>
            <a:r>
              <a:rPr lang="fi-FI" dirty="0" smtClean="0"/>
              <a:t>Taajuusalue</a:t>
            </a:r>
            <a:br>
              <a:rPr lang="fi-FI" dirty="0" smtClean="0"/>
            </a:br>
            <a:r>
              <a:rPr lang="fi-FI" dirty="0" smtClean="0"/>
              <a:t>kuvassa</a:t>
            </a:r>
          </a:p>
          <a:p>
            <a:pPr marL="0" indent="0">
              <a:buNone/>
            </a:pPr>
            <a:r>
              <a:rPr lang="fi-FI" dirty="0" smtClean="0"/>
              <a:t>   3,4 – 3,9 MHz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0" y="1405714"/>
            <a:ext cx="5993263" cy="47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49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3,5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 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07" y="1775418"/>
            <a:ext cx="3033023" cy="231668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84" y="1786850"/>
            <a:ext cx="3033023" cy="230906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3040"/>
            <a:ext cx="3048264" cy="231668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74" y="4092099"/>
            <a:ext cx="3048264" cy="231668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1" y="4092099"/>
            <a:ext cx="3040643" cy="231668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07" y="4084282"/>
            <a:ext cx="304826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91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3,5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Antennin syöttöimpedanssiin</a:t>
            </a:r>
            <a:br>
              <a:rPr lang="fi-FI" dirty="0" smtClean="0"/>
            </a:br>
            <a:r>
              <a:rPr lang="fi-FI" dirty="0" smtClean="0"/>
              <a:t>vaikuttaa langan kaltevuus</a:t>
            </a:r>
            <a:endParaRPr lang="fi-FI" dirty="0"/>
          </a:p>
          <a:p>
            <a:r>
              <a:rPr lang="fi-FI" dirty="0" smtClean="0"/>
              <a:t>Kulmat 90, 50, 30, 20 ja 10</a:t>
            </a:r>
            <a:br>
              <a:rPr lang="fi-FI" dirty="0" smtClean="0"/>
            </a:br>
            <a:r>
              <a:rPr lang="fi-FI" dirty="0" smtClean="0"/>
              <a:t>Kuvan impedanssi keskellä 2450 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130303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87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7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perusosa on 80 m alueen puolenaallon </a:t>
            </a:r>
            <a:r>
              <a:rPr lang="fi-FI" dirty="0" err="1" smtClean="0"/>
              <a:t>dipoli</a:t>
            </a:r>
            <a:r>
              <a:rPr lang="fi-FI" dirty="0" smtClean="0"/>
              <a:t> pituus 40 m</a:t>
            </a:r>
          </a:p>
          <a:p>
            <a:r>
              <a:rPr lang="fi-FI" dirty="0" smtClean="0"/>
              <a:t>Yleensä </a:t>
            </a:r>
            <a:r>
              <a:rPr lang="fi-FI" dirty="0"/>
              <a:t>antenni on ripustettu vinoon, tässä noustaan ensin 1 m ja </a:t>
            </a:r>
            <a:br>
              <a:rPr lang="fi-FI" dirty="0"/>
            </a:br>
            <a:r>
              <a:rPr lang="fi-FI" dirty="0"/>
              <a:t>loppu nousee korotuskulman mukaan </a:t>
            </a:r>
            <a:endParaRPr lang="fi-FI" dirty="0" smtClean="0"/>
          </a:p>
          <a:p>
            <a:r>
              <a:rPr lang="fi-FI" dirty="0" smtClean="0"/>
              <a:t>Korotuskulmat </a:t>
            </a:r>
            <a:r>
              <a:rPr lang="fi-FI" dirty="0"/>
              <a:t>10, 20, 30, 40, 50 ja 60 </a:t>
            </a:r>
            <a:r>
              <a:rPr lang="fi-FI" dirty="0" smtClean="0"/>
              <a:t>astetta</a:t>
            </a:r>
          </a:p>
          <a:p>
            <a:pPr lvl="1"/>
            <a:r>
              <a:rPr lang="fi-FI" sz="2000" dirty="0" smtClean="0"/>
              <a:t>10 astetta jättää antennin aika alas ja simulaattori voi antaa viitteellisen tuloksen</a:t>
            </a:r>
            <a:endParaRPr lang="en-US" sz="2000" dirty="0"/>
          </a:p>
          <a:p>
            <a:r>
              <a:rPr lang="fi-FI" dirty="0" smtClean="0"/>
              <a:t>7 MHz 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50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perusosa on puolenaallon </a:t>
            </a:r>
            <a:r>
              <a:rPr lang="fi-FI" dirty="0" err="1" smtClean="0"/>
              <a:t>dipoli</a:t>
            </a:r>
            <a:endParaRPr lang="fi-FI" dirty="0" smtClean="0"/>
          </a:p>
          <a:p>
            <a:r>
              <a:rPr lang="fi-FI" dirty="0" smtClean="0"/>
              <a:t>Yleensä antenni on ripustettu vinoon 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7801"/>
            <a:ext cx="3048264" cy="278916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3387801"/>
            <a:ext cx="3048264" cy="278916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3387801"/>
            <a:ext cx="3048264" cy="278916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639"/>
            <a:ext cx="3048264" cy="278916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602601"/>
            <a:ext cx="3048264" cy="27891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606563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08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7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85" y="4142306"/>
            <a:ext cx="3040643" cy="230906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048264" cy="231668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1" y="4142306"/>
            <a:ext cx="3040643" cy="232430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1833246"/>
            <a:ext cx="3033023" cy="230906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87" y="1833246"/>
            <a:ext cx="3040643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07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7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Antennin syöttöimpedanssiin</a:t>
            </a:r>
            <a:br>
              <a:rPr lang="fi-FI" dirty="0" smtClean="0"/>
            </a:br>
            <a:r>
              <a:rPr lang="fi-FI" dirty="0" smtClean="0"/>
              <a:t>vaikuttaa langan kaltevuus</a:t>
            </a:r>
            <a:endParaRPr lang="fi-FI" dirty="0"/>
          </a:p>
          <a:p>
            <a:r>
              <a:rPr lang="fi-FI" dirty="0" smtClean="0"/>
              <a:t>Kulmat 90, 50, 30, 20 ja 10</a:t>
            </a:r>
            <a:br>
              <a:rPr lang="fi-FI" dirty="0" smtClean="0"/>
            </a:br>
            <a:r>
              <a:rPr lang="fi-FI" dirty="0" smtClean="0"/>
              <a:t>Kuvan impedanssi keskellä 2450 </a:t>
            </a:r>
            <a:r>
              <a:rPr lang="el-GR" dirty="0" smtClean="0"/>
              <a:t>Ω</a:t>
            </a:r>
            <a:endParaRPr lang="fi-FI" dirty="0" smtClean="0"/>
          </a:p>
          <a:p>
            <a:pPr lvl="1"/>
            <a:r>
              <a:rPr lang="fi-FI" dirty="0" smtClean="0"/>
              <a:t>Kaltevuuden vaikutus impedanssiin</a:t>
            </a:r>
            <a:br>
              <a:rPr lang="fi-FI" dirty="0" smtClean="0"/>
            </a:br>
            <a:r>
              <a:rPr lang="fi-FI" dirty="0" smtClean="0"/>
              <a:t>ei ollut lineaarinen!</a:t>
            </a:r>
          </a:p>
          <a:p>
            <a:pPr lvl="1"/>
            <a:r>
              <a:rPr lang="fi-FI" dirty="0" smtClean="0"/>
              <a:t>En tutkinut asiaa enempää, voi </a:t>
            </a:r>
            <a:br>
              <a:rPr lang="fi-FI" dirty="0" smtClean="0"/>
            </a:br>
            <a:r>
              <a:rPr lang="fi-FI" dirty="0" smtClean="0"/>
              <a:t>johtua mallista tai olla normaalia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130392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1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14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Antennin perusosa on 80 m alueen puolenaallon </a:t>
            </a:r>
            <a:r>
              <a:rPr lang="fi-FI" dirty="0" err="1" smtClean="0"/>
              <a:t>dipoli</a:t>
            </a:r>
            <a:r>
              <a:rPr lang="fi-FI" dirty="0" smtClean="0"/>
              <a:t> pituus 40 m</a:t>
            </a:r>
          </a:p>
          <a:p>
            <a:r>
              <a:rPr lang="fi-FI" dirty="0"/>
              <a:t>Yleensä antenni on ripustettu vinoon, tässä noustaan ensin 1 m ja </a:t>
            </a:r>
            <a:br>
              <a:rPr lang="fi-FI" dirty="0"/>
            </a:br>
            <a:r>
              <a:rPr lang="fi-FI" dirty="0"/>
              <a:t>loppu nousee korotuskulman mukaan </a:t>
            </a:r>
            <a:endParaRPr lang="fi-FI" dirty="0" smtClean="0"/>
          </a:p>
          <a:p>
            <a:r>
              <a:rPr lang="fi-FI" dirty="0" smtClean="0"/>
              <a:t>Korotuskulmat </a:t>
            </a:r>
            <a:r>
              <a:rPr lang="fi-FI" dirty="0"/>
              <a:t>10, 20, 30, </a:t>
            </a:r>
            <a:r>
              <a:rPr lang="fi-FI" dirty="0" smtClean="0"/>
              <a:t>50, 60 </a:t>
            </a:r>
            <a:r>
              <a:rPr lang="fi-FI" dirty="0"/>
              <a:t>ja </a:t>
            </a:r>
            <a:r>
              <a:rPr lang="fi-FI" dirty="0" smtClean="0"/>
              <a:t>80 astetta</a:t>
            </a:r>
          </a:p>
          <a:p>
            <a:pPr lvl="1"/>
            <a:r>
              <a:rPr lang="fi-FI" sz="2000" dirty="0" smtClean="0"/>
              <a:t>10 astetta jättää antennin aika alas ja simulaattori voi antaa viitteellisen tuloksen</a:t>
            </a:r>
            <a:endParaRPr lang="en-US" sz="2000" dirty="0"/>
          </a:p>
          <a:p>
            <a:r>
              <a:rPr lang="fi-FI" dirty="0" smtClean="0"/>
              <a:t>14 MHz 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031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431044"/>
            <a:ext cx="3048264" cy="278916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0206"/>
            <a:ext cx="3048264" cy="278916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044"/>
            <a:ext cx="3048264" cy="278916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431044"/>
            <a:ext cx="3048264" cy="278916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64" y="3220206"/>
            <a:ext cx="3048264" cy="278916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28" y="3220206"/>
            <a:ext cx="3048264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837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14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33023" cy="232430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23" y="1684613"/>
            <a:ext cx="3040643" cy="231668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6" y="1690688"/>
            <a:ext cx="3040643" cy="232430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5219"/>
            <a:ext cx="3040643" cy="2316681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3995218"/>
            <a:ext cx="3040643" cy="231668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86" y="3995218"/>
            <a:ext cx="304064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311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EFHW 14 MHz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Antennin syöttöimpedanssiin</a:t>
            </a:r>
            <a:br>
              <a:rPr lang="fi-FI" dirty="0" smtClean="0"/>
            </a:br>
            <a:r>
              <a:rPr lang="fi-FI" dirty="0" smtClean="0"/>
              <a:t>vaikuttaa langan kaltevuus</a:t>
            </a:r>
            <a:endParaRPr lang="fi-FI" dirty="0"/>
          </a:p>
          <a:p>
            <a:r>
              <a:rPr lang="fi-FI" dirty="0" smtClean="0"/>
              <a:t>Kulmat 80, 60, 50, 30, 20 ja 10</a:t>
            </a:r>
            <a:br>
              <a:rPr lang="fi-FI" dirty="0" smtClean="0"/>
            </a:br>
            <a:r>
              <a:rPr lang="fi-FI" dirty="0" smtClean="0"/>
              <a:t>Kuvan impedanssi keskellä 2450 </a:t>
            </a:r>
            <a:r>
              <a:rPr lang="el-GR" dirty="0" smtClean="0"/>
              <a:t>Ω</a:t>
            </a:r>
            <a:endParaRPr lang="fi-FI" dirty="0" smtClean="0"/>
          </a:p>
          <a:p>
            <a:pPr lvl="1"/>
            <a:r>
              <a:rPr lang="fi-FI" dirty="0" smtClean="0"/>
              <a:t>Kaltevuuden vaikutus impedanssiin</a:t>
            </a:r>
            <a:br>
              <a:rPr lang="fi-FI" dirty="0" smtClean="0"/>
            </a:br>
            <a:r>
              <a:rPr lang="fi-FI" dirty="0" smtClean="0"/>
              <a:t>ei </a:t>
            </a:r>
            <a:r>
              <a:rPr lang="fi-FI" dirty="0" err="1" smtClean="0"/>
              <a:t>oloe</a:t>
            </a:r>
            <a:r>
              <a:rPr lang="fi-FI" dirty="0" smtClean="0"/>
              <a:t> lineaarinen!</a:t>
            </a:r>
          </a:p>
          <a:p>
            <a:pPr lvl="1"/>
            <a:r>
              <a:rPr lang="fi-FI" dirty="0" smtClean="0"/>
              <a:t>En tutkinut asiaa enempää, voi </a:t>
            </a:r>
            <a:br>
              <a:rPr lang="fi-FI" dirty="0" smtClean="0"/>
            </a:br>
            <a:r>
              <a:rPr lang="fi-FI" dirty="0" smtClean="0"/>
              <a:t>johtua mallista tai olla normaalia</a:t>
            </a:r>
          </a:p>
          <a:p>
            <a:pPr lvl="1"/>
            <a:r>
              <a:rPr lang="fi-FI" dirty="0" smtClean="0"/>
              <a:t>Toisaalta kaltevuuskulman vaikutus</a:t>
            </a:r>
            <a:br>
              <a:rPr lang="fi-FI" dirty="0" smtClean="0"/>
            </a:br>
            <a:r>
              <a:rPr lang="fi-FI" dirty="0" smtClean="0"/>
              <a:t>on vähäisempi kuin alempana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9" y="2130392"/>
            <a:ext cx="5090601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12636</TotalTime>
  <Words>1949</Words>
  <Application>Microsoft Office PowerPoint</Application>
  <PresentationFormat>Laajakuva</PresentationFormat>
  <Paragraphs>585</Paragraphs>
  <Slides>107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107</vt:i4>
      </vt:variant>
    </vt:vector>
  </HeadingPairs>
  <TitlesOfParts>
    <vt:vector size="111" baseType="lpstr">
      <vt:lpstr>Arial</vt:lpstr>
      <vt:lpstr>Calibri</vt:lpstr>
      <vt:lpstr>Calibri Light</vt:lpstr>
      <vt:lpstr>Office-teema</vt:lpstr>
      <vt:lpstr>Antennihöpinää</vt:lpstr>
      <vt:lpstr>Asialistaa</vt:lpstr>
      <vt:lpstr>Antennien äiti, dipoli</vt:lpstr>
      <vt:lpstr>Antennien äiti, dipoli</vt:lpstr>
      <vt:lpstr>Dipolin toiminta</vt:lpstr>
      <vt:lpstr>Dipoli vapaassa tilassa</vt:lpstr>
      <vt:lpstr>Dipoli vapaassa tilassa</vt:lpstr>
      <vt:lpstr>Dipoli vapaassa tilassa, syöttö keskeltä</vt:lpstr>
      <vt:lpstr>Dipoli vapaassa tilassa, syöttöimpedanssi</vt:lpstr>
      <vt:lpstr>Dipolin näkyminen, säteilykuvio</vt:lpstr>
      <vt:lpstr>Dipolin syöttäminen</vt:lpstr>
      <vt:lpstr>Dipolin syöttäminen</vt:lpstr>
      <vt:lpstr>Dipolin vastinkytkentä perustaajuudella</vt:lpstr>
      <vt:lpstr>Dipolin syöttömahdollisuuksia</vt:lpstr>
      <vt:lpstr>OFD epäsymmetrinen syöttö, säteilykuvio</vt:lpstr>
      <vt:lpstr>OFD epäsymmetrinen syöttö, säteilykuvio</vt:lpstr>
      <vt:lpstr>OFD epäsymmetrinen syöttö, säteilykuvio</vt:lpstr>
      <vt:lpstr>OFD epäsymmetrinen syöttö, sovitus</vt:lpstr>
      <vt:lpstr>OFD epäsymmetrinen syöttö, sovitus</vt:lpstr>
      <vt:lpstr>Dipolin syöttömahdollisuuksia</vt:lpstr>
      <vt:lpstr>OFD epäsymmetrinen syöttö, sovitus, baluni</vt:lpstr>
      <vt:lpstr>OFD epäsymmetrinen syöttö, rigibaluni  </vt:lpstr>
      <vt:lpstr>OFD epäsymmetrinen syöttö, sovitus</vt:lpstr>
      <vt:lpstr>Dipolin syöttömahdollisuuksia</vt:lpstr>
      <vt:lpstr>Aito Windom yksilankasyöttö, sovitus</vt:lpstr>
      <vt:lpstr>Aito Windom yksilankasyöttö, sovitus</vt:lpstr>
      <vt:lpstr>Aito Windom yksilankasyöttö, sovitus</vt:lpstr>
      <vt:lpstr>Aito Windom yksilankasyöttö, sovitus</vt:lpstr>
      <vt:lpstr>Aito Windom yksilankasyöttö, sovitus</vt:lpstr>
      <vt:lpstr>Aito Windom yksilankasyöttö, sovitus</vt:lpstr>
      <vt:lpstr>Aito Windom yksilankasyöttö, sovitus</vt:lpstr>
      <vt:lpstr>Aito Windom yksilankasyöttö, sovitus</vt:lpstr>
      <vt:lpstr>Dipolin syöttömahdollisuuksia</vt:lpstr>
      <vt:lpstr>Dipolin syöttömahdollisuuksia</vt:lpstr>
      <vt:lpstr>Aito Windom yksilankasyöttö, sovitus</vt:lpstr>
      <vt:lpstr>L-antenni</vt:lpstr>
      <vt:lpstr>L-antenni</vt:lpstr>
      <vt:lpstr>Aito Windom -&gt; L-antenni</vt:lpstr>
      <vt:lpstr>Zepp, J-antenni</vt:lpstr>
      <vt:lpstr>Zepp, J-antenni</vt:lpstr>
      <vt:lpstr>Zepp, J-antenni</vt:lpstr>
      <vt:lpstr>Zepp, J-antenni</vt:lpstr>
      <vt:lpstr>Zepp, J-antenni</vt:lpstr>
      <vt:lpstr>End fed Zepp by VK2OMD</vt:lpstr>
      <vt:lpstr>Double Zepp</vt:lpstr>
      <vt:lpstr>Lyhennetyt dipolit</vt:lpstr>
      <vt:lpstr>Lyhennetyt dipolit</vt:lpstr>
      <vt:lpstr>Lyhennetyt dipolit</vt:lpstr>
      <vt:lpstr>Lyhennetyt dipolit</vt:lpstr>
      <vt:lpstr>Lyhennetyt dipolit</vt:lpstr>
      <vt:lpstr>Suunta-antennit</vt:lpstr>
      <vt:lpstr>Suunta-antennit</vt:lpstr>
      <vt:lpstr>Vertikaaliantenni</vt:lpstr>
      <vt:lpstr>Kaksi vertikaaliantennia</vt:lpstr>
      <vt:lpstr>Kaksi vertikaaliantennia</vt:lpstr>
      <vt:lpstr>Kaksi vertikaaliantennia</vt:lpstr>
      <vt:lpstr>Kaksi vertikaaliantennia</vt:lpstr>
      <vt:lpstr>Kaksi vertikaaliantennia</vt:lpstr>
      <vt:lpstr>Kaksi vertikaaliantennia</vt:lpstr>
      <vt:lpstr>Kaksi vertikaaliantennia</vt:lpstr>
      <vt:lpstr>Kaksi vertikaaliantennia</vt:lpstr>
      <vt:lpstr>Kaksi vertikaaliantennia</vt:lpstr>
      <vt:lpstr>Kaksi vertikaaliantennia</vt:lpstr>
      <vt:lpstr>Vertikaaliantenniryhmä</vt:lpstr>
      <vt:lpstr>Vertikaaliantenniryhmä</vt:lpstr>
      <vt:lpstr>VOR antenni</vt:lpstr>
      <vt:lpstr>Suunta-antennin toimintaperiaate</vt:lpstr>
      <vt:lpstr>Mitä vielä?</vt:lpstr>
      <vt:lpstr>Monialueantennit</vt:lpstr>
      <vt:lpstr>Moniaaltoalueen antennin säteilykuvio</vt:lpstr>
      <vt:lpstr>Moniaaltoalueen antennin säteilykuvio</vt:lpstr>
      <vt:lpstr>Monialueantennit</vt:lpstr>
      <vt:lpstr>Laajakaista-antennit</vt:lpstr>
      <vt:lpstr>Yhden bandin laajakaista-antenni</vt:lpstr>
      <vt:lpstr>Yhden bandin laajakaista-antenni</vt:lpstr>
      <vt:lpstr>Yhden bandin laajakaista-antenni</vt:lpstr>
      <vt:lpstr>Yhden bandin laajakaista-antenni</vt:lpstr>
      <vt:lpstr>Yhden bandin laajakaista-antenni</vt:lpstr>
      <vt:lpstr>Yhden bandin laajakaista-antenni</vt:lpstr>
      <vt:lpstr>Yhden bandin laajakaista-antenni</vt:lpstr>
      <vt:lpstr>Horisontaali- vai vertikaaliantenni?</vt:lpstr>
      <vt:lpstr>Horisontaali- vai vertikaaliantenni?</vt:lpstr>
      <vt:lpstr>Horisontaali- vai vertikaaliantenni?</vt:lpstr>
      <vt:lpstr>Horisontaali- vai vertikaaliantenni?</vt:lpstr>
      <vt:lpstr>Horisontaali- vai vertikaaliantenni?</vt:lpstr>
      <vt:lpstr>Horisontaali- vai vertikaaliantenni?</vt:lpstr>
      <vt:lpstr>Horisontaali- vai vertikaaliantenni?</vt:lpstr>
      <vt:lpstr>EFHW 3,5 MHz</vt:lpstr>
      <vt:lpstr>PowerPoint-esitys</vt:lpstr>
      <vt:lpstr>EFHW 3,5 MHz</vt:lpstr>
      <vt:lpstr>EFHW 3,5 MHz</vt:lpstr>
      <vt:lpstr>EFHW 7 MHz</vt:lpstr>
      <vt:lpstr>EFHWD</vt:lpstr>
      <vt:lpstr>EFHW 7 MHz</vt:lpstr>
      <vt:lpstr>EFHW 7 MHz</vt:lpstr>
      <vt:lpstr>EFHW 14 MHz</vt:lpstr>
      <vt:lpstr> </vt:lpstr>
      <vt:lpstr>EFHW 14 MHz</vt:lpstr>
      <vt:lpstr>EFHW 14 MHz</vt:lpstr>
      <vt:lpstr>EFHW 21 MHz</vt:lpstr>
      <vt:lpstr> </vt:lpstr>
      <vt:lpstr>EFHW 21 MHz</vt:lpstr>
      <vt:lpstr>EFHW 21 MHz</vt:lpstr>
      <vt:lpstr>EFHW 21 MHz</vt:lpstr>
      <vt:lpstr> EFHW 18 – 30 MHz</vt:lpstr>
      <vt:lpstr> EFHW 18 – 30 MHz</vt:lpstr>
      <vt:lpstr>Kiitos mielenkiinnosta!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Antennihöpinää</dc:title>
  <dc:creator>Microsoft-tili</dc:creator>
  <cp:lastModifiedBy>Microsoft-tili</cp:lastModifiedBy>
  <cp:revision>211</cp:revision>
  <dcterms:created xsi:type="dcterms:W3CDTF">2023-09-09T15:53:51Z</dcterms:created>
  <dcterms:modified xsi:type="dcterms:W3CDTF">2023-10-21T19:14:07Z</dcterms:modified>
</cp:coreProperties>
</file>